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4744" r:id="rId2"/>
    <p:sldMasterId id="2147484822" r:id="rId3"/>
  </p:sldMasterIdLst>
  <p:notesMasterIdLst>
    <p:notesMasterId r:id="rId38"/>
  </p:notesMasterIdLst>
  <p:handoutMasterIdLst>
    <p:handoutMasterId r:id="rId39"/>
  </p:handoutMasterIdLst>
  <p:sldIdLst>
    <p:sldId id="8080" r:id="rId4"/>
    <p:sldId id="8081" r:id="rId5"/>
    <p:sldId id="141168279" r:id="rId6"/>
    <p:sldId id="141168280" r:id="rId7"/>
    <p:sldId id="141168281" r:id="rId8"/>
    <p:sldId id="141168284" r:id="rId9"/>
    <p:sldId id="358" r:id="rId10"/>
    <p:sldId id="359" r:id="rId11"/>
    <p:sldId id="2262" r:id="rId12"/>
    <p:sldId id="2263" r:id="rId13"/>
    <p:sldId id="2266" r:id="rId14"/>
    <p:sldId id="8079" r:id="rId15"/>
    <p:sldId id="141168278" r:id="rId16"/>
    <p:sldId id="141168285" r:id="rId17"/>
    <p:sldId id="141168293" r:id="rId18"/>
    <p:sldId id="141168287" r:id="rId19"/>
    <p:sldId id="8097" r:id="rId20"/>
    <p:sldId id="602" r:id="rId21"/>
    <p:sldId id="665" r:id="rId22"/>
    <p:sldId id="141168444" r:id="rId23"/>
    <p:sldId id="141168445" r:id="rId24"/>
    <p:sldId id="8114" r:id="rId25"/>
    <p:sldId id="141168446" r:id="rId26"/>
    <p:sldId id="257" r:id="rId27"/>
    <p:sldId id="141168289" r:id="rId28"/>
    <p:sldId id="141168290" r:id="rId29"/>
    <p:sldId id="141168447" r:id="rId30"/>
    <p:sldId id="141168451" r:id="rId31"/>
    <p:sldId id="141168449" r:id="rId32"/>
    <p:sldId id="141168450" r:id="rId33"/>
    <p:sldId id="141168452" r:id="rId34"/>
    <p:sldId id="141168453" r:id="rId35"/>
    <p:sldId id="141168448" r:id="rId36"/>
    <p:sldId id="330" r:id="rId3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38BD0"/>
    <a:srgbClr val="595959"/>
    <a:srgbClr val="376092"/>
    <a:srgbClr val="757575"/>
    <a:srgbClr val="8C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0" autoAdjust="0"/>
    <p:restoredTop sz="94093"/>
  </p:normalViewPr>
  <p:slideViewPr>
    <p:cSldViewPr snapToGrid="0" snapToObjects="1" showGuides="1">
      <p:cViewPr varScale="1">
        <p:scale>
          <a:sx n="126" d="100"/>
          <a:sy n="126" d="100"/>
        </p:scale>
        <p:origin x="25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4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78" d="100"/>
          <a:sy n="78" d="100"/>
        </p:scale>
        <p:origin x="221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B1F9-D0CB-FF4D-BEE0-BED1F1FDA196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A3DDA-848E-4542-90FB-F9E770D81D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37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7/9/2019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" y="746125"/>
            <a:ext cx="6630988" cy="3730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MS PGothic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05DEE5-E444-D844-9811-DB88D0799F8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ea typeface="ヒラギノ角ゴ ProN W3" charset="-128"/>
                <a:cs typeface="+mn-cs"/>
                <a:sym typeface="Gill Sans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cs typeface="+mn-c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8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"</a:t>
            </a:r>
            <a:r>
              <a:rPr lang="en-US" b="1" dirty="0">
                <a:solidFill>
                  <a:schemeClr val="bg2"/>
                </a:solidFill>
              </a:rPr>
              <a:t>Edge computing</a:t>
            </a:r>
            <a:r>
              <a:rPr lang="en-US" dirty="0">
                <a:solidFill>
                  <a:schemeClr val="bg2"/>
                </a:solidFill>
              </a:rPr>
              <a:t> is the practice of processing data near the edge of your network, where the data is being generated, instead of centrally at the datacenter”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/>
              </a:solidFill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/>
                </a:solidFill>
              </a:rPr>
              <a:t>Image credit University of Washington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98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on edge computing by 2022 is expected to be $6.7B: https://</a:t>
            </a:r>
            <a:r>
              <a:rPr lang="en-US" dirty="0" err="1"/>
              <a:t>www.prnewswire.com</a:t>
            </a:r>
            <a:r>
              <a:rPr lang="en-US" dirty="0"/>
              <a:t>/news-releases/edge-computing-market-worth-672-billion-usd-by-2022-654465673.html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84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IVA – IBM Video Analytics</a:t>
            </a:r>
          </a:p>
          <a:p>
            <a:r>
              <a:rPr lang="en-US" dirty="0"/>
              <a:t>GPU – Graphics Processing Unit</a:t>
            </a:r>
          </a:p>
          <a:p>
            <a:r>
              <a:rPr lang="en-US" dirty="0"/>
              <a:t>FPGA – Field Programmable Gate Array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65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735711-4DAC-F94C-A7DD-221F505869FF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49155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704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30" y="53645"/>
            <a:ext cx="1599820" cy="5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8032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7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6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3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741CCAB-81F4-294A-945C-F3A24CA0743C}"/>
              </a:ext>
            </a:extLst>
          </p:cNvPr>
          <p:cNvSpPr txBox="1"/>
          <p:nvPr userDrawn="1"/>
        </p:nvSpPr>
        <p:spPr>
          <a:xfrm>
            <a:off x="0" y="-19050"/>
            <a:ext cx="9189720" cy="24820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endParaRPr lang="en-US" sz="1013" dirty="0"/>
          </a:p>
        </p:txBody>
      </p:sp>
      <p:pic>
        <p:nvPicPr>
          <p:cNvPr id="10" name="Picture 9" descr="avatar_crops_CS6_cvr.png">
            <a:extLst>
              <a:ext uri="{FF2B5EF4-FFF2-40B4-BE49-F238E27FC236}">
                <a16:creationId xmlns:a16="http://schemas.microsoft.com/office/drawing/2014/main" id="{C7426456-2EA8-BA47-A2E5-812A06876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23621" b="24332"/>
          <a:stretch>
            <a:fillRect/>
          </a:stretch>
        </p:blipFill>
        <p:spPr bwMode="auto">
          <a:xfrm>
            <a:off x="4972050" y="-114300"/>
            <a:ext cx="5875020" cy="515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855" y="430824"/>
            <a:ext cx="1189038" cy="3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905" y="3527500"/>
            <a:ext cx="3724095" cy="33644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1725" b="1" i="0" dirty="0">
                <a:solidFill>
                  <a:schemeClr val="bg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7905" y="1967462"/>
            <a:ext cx="3724095" cy="12028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222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10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  <a:lvl2pPr>
              <a:spcBef>
                <a:spcPts val="300"/>
              </a:spcBef>
              <a:spcAft>
                <a:spcPts val="150"/>
              </a:spcAft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1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9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3004030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5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925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 -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33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09" y="857250"/>
            <a:ext cx="4130906" cy="382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34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1"/>
            <a:ext cx="8229600" cy="6286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91440" bIns="91440" anchor="ctr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67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392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49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8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6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25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6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41" y="685800"/>
            <a:ext cx="3008318" cy="457200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83" y="685801"/>
            <a:ext cx="5111878" cy="39088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41" y="1257301"/>
            <a:ext cx="3008318" cy="3337322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951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49" y="3600450"/>
            <a:ext cx="5485685" cy="42505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49" y="742951"/>
            <a:ext cx="5485685" cy="2802731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7" indent="0">
              <a:buNone/>
              <a:defRPr sz="1500"/>
            </a:lvl4pPr>
            <a:lvl5pPr marL="1371463" indent="0">
              <a:buNone/>
              <a:defRPr sz="1500"/>
            </a:lvl5pPr>
            <a:lvl6pPr marL="1714328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49" y="4025503"/>
            <a:ext cx="5485685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0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10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28" y="742951"/>
            <a:ext cx="2057132" cy="3851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41" y="742951"/>
            <a:ext cx="6058302" cy="3851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8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950"/>
            <a:ext cx="3895344" cy="4000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78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0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4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33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</a:t>
            </a:r>
            <a:r>
              <a:rPr lang="en-US" sz="600" baseline="0" dirty="0">
                <a:solidFill>
                  <a:srgbClr val="2D2D2D"/>
                </a:solidFill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6543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83247-ADFA-479A-9785-1BA293DBD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9F6648E-2BF3-41DC-A8C8-52F4F353E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6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9F6648E-2BF3-41DC-A8C8-52F4F353E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560288" y="4226442"/>
            <a:ext cx="914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6F30-F0A4-4325-BBB8-ABA1B6CC3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2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28241" y="1057275"/>
            <a:ext cx="4687521" cy="3028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98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13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vatar_crops_CS6_cvr.png">
            <a:extLst>
              <a:ext uri="{FF2B5EF4-FFF2-40B4-BE49-F238E27FC236}">
                <a16:creationId xmlns:a16="http://schemas.microsoft.com/office/drawing/2014/main" id="{C7426456-2EA8-BA47-A2E5-812A068762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" r="23621" b="24332"/>
          <a:stretch>
            <a:fillRect/>
          </a:stretch>
        </p:blipFill>
        <p:spPr bwMode="auto">
          <a:xfrm>
            <a:off x="3261658" y="-9052"/>
            <a:ext cx="5875020" cy="515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9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76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  <a:lvl2pPr>
              <a:spcBef>
                <a:spcPts val="300"/>
              </a:spcBef>
              <a:spcAft>
                <a:spcPts val="150"/>
              </a:spcAft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32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op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1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54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ttom Half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3004030"/>
            <a:ext cx="8229124" cy="1692137"/>
          </a:xfrm>
        </p:spPr>
        <p:txBody>
          <a:bodyPr/>
          <a:lstStyle>
            <a:lvl1pPr>
              <a:spcBef>
                <a:spcPts val="225"/>
              </a:spcBef>
              <a:spcAft>
                <a:spcPts val="75"/>
              </a:spcAft>
              <a:defRPr/>
            </a:lvl1pPr>
            <a:lvl2pPr>
              <a:spcBef>
                <a:spcPts val="150"/>
              </a:spcBef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7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04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Left Half Content -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41" y="800100"/>
            <a:ext cx="4130906" cy="3886200"/>
          </a:xfrm>
        </p:spPr>
        <p:txBody>
          <a:bodyPr/>
          <a:lstStyle>
            <a:lvl1pPr>
              <a:spcBef>
                <a:spcPts val="450"/>
              </a:spcBef>
              <a:spcAft>
                <a:spcPts val="225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63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Right Hal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409" y="857250"/>
            <a:ext cx="4130906" cy="3829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8851"/>
            <a:ext cx="8229600" cy="628649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bIns="91440" anchor="ctr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74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626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800100"/>
            <a:ext cx="4057121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548" y="800100"/>
            <a:ext cx="4058312" cy="3794524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0"/>
              </a:spcBef>
              <a:spcAft>
                <a:spcPts val="0"/>
              </a:spcAft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spcBef>
                <a:spcPts val="0"/>
              </a:spcBef>
              <a:spcAft>
                <a:spcPts val="0"/>
              </a:spcAft>
              <a:defRPr sz="1050"/>
            </a:lvl4pPr>
            <a:lvl5pPr>
              <a:spcBef>
                <a:spcPts val="0"/>
              </a:spcBef>
              <a:spcAft>
                <a:spcPts val="0"/>
              </a:spcAft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6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6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141" y="742950"/>
            <a:ext cx="4040455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215" y="742950"/>
            <a:ext cx="4041646" cy="514350"/>
          </a:xfrm>
        </p:spPr>
        <p:txBody>
          <a:bodyPr anchor="b">
            <a:noAutofit/>
          </a:bodyPr>
          <a:lstStyle>
            <a:lvl1pPr marL="0" indent="0">
              <a:buNone/>
              <a:defRPr sz="1500" b="0"/>
            </a:lvl1pPr>
            <a:lvl2pPr marL="342866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7" indent="0">
              <a:buNone/>
              <a:defRPr sz="1200" b="1"/>
            </a:lvl4pPr>
            <a:lvl5pPr marL="1371463" indent="0">
              <a:buNone/>
              <a:defRPr sz="1200" b="1"/>
            </a:lvl5pPr>
            <a:lvl6pPr marL="1714328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3223022"/>
          </a:xfrm>
        </p:spPr>
        <p:txBody>
          <a:bodyPr anchor="t">
            <a:normAutofit/>
          </a:bodyPr>
          <a:lstStyle>
            <a:lvl1pPr>
              <a:spcBef>
                <a:spcPts val="300"/>
              </a:spcBef>
              <a:spcAft>
                <a:spcPts val="150"/>
              </a:spcAft>
              <a:defRPr sz="1500"/>
            </a:lvl1pPr>
            <a:lvl2pPr>
              <a:spcBef>
                <a:spcPts val="150"/>
              </a:spcBef>
              <a:defRPr sz="1350"/>
            </a:lvl2pPr>
            <a:lvl3pPr>
              <a:spcBef>
                <a:spcPts val="0"/>
              </a:spcBef>
              <a:spcAft>
                <a:spcPts val="0"/>
              </a:spcAft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168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1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2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41" y="685800"/>
            <a:ext cx="3008318" cy="457200"/>
          </a:xfrm>
        </p:spPr>
        <p:txBody>
          <a:bodyPr anchor="t"/>
          <a:lstStyle>
            <a:lvl1pPr algn="l">
              <a:defRPr sz="15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983" y="685801"/>
            <a:ext cx="5111878" cy="39088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41" y="1257301"/>
            <a:ext cx="3008318" cy="3337322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51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49" y="3600450"/>
            <a:ext cx="5485685" cy="42505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49" y="742951"/>
            <a:ext cx="5485685" cy="2802731"/>
          </a:xfrm>
        </p:spPr>
        <p:txBody>
          <a:bodyPr/>
          <a:lstStyle>
            <a:lvl1pPr marL="0" indent="0">
              <a:buNone/>
              <a:defRPr sz="2400"/>
            </a:lvl1pPr>
            <a:lvl2pPr marL="342866" indent="0">
              <a:buNone/>
              <a:defRPr sz="2100"/>
            </a:lvl2pPr>
            <a:lvl3pPr marL="685732" indent="0">
              <a:buNone/>
              <a:defRPr sz="1800"/>
            </a:lvl3pPr>
            <a:lvl4pPr marL="1028597" indent="0">
              <a:buNone/>
              <a:defRPr sz="1500"/>
            </a:lvl4pPr>
            <a:lvl5pPr marL="1371463" indent="0">
              <a:buNone/>
              <a:defRPr sz="1500"/>
            </a:lvl5pPr>
            <a:lvl6pPr marL="1714328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6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49" y="4025503"/>
            <a:ext cx="5485685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6" indent="0">
              <a:buNone/>
              <a:defRPr sz="900"/>
            </a:lvl2pPr>
            <a:lvl3pPr marL="685732" indent="0">
              <a:buNone/>
              <a:defRPr sz="750"/>
            </a:lvl3pPr>
            <a:lvl4pPr marL="1028597" indent="0">
              <a:buNone/>
              <a:defRPr sz="675"/>
            </a:lvl4pPr>
            <a:lvl5pPr marL="1371463" indent="0">
              <a:buNone/>
              <a:defRPr sz="675"/>
            </a:lvl5pPr>
            <a:lvl6pPr marL="1714328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6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31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1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728" y="742951"/>
            <a:ext cx="2057132" cy="3851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141" y="742951"/>
            <a:ext cx="6058302" cy="38516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2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2950"/>
            <a:ext cx="3895344" cy="40005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9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78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rgbClr val="1E88DA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4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33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</a:t>
            </a:r>
            <a:r>
              <a:rPr lang="en-US" sz="600" baseline="0" dirty="0">
                <a:solidFill>
                  <a:srgbClr val="2D2D2D"/>
                </a:solidFill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69188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" name="think-cell Slide" r:id="rId4" imgW="216" imgH="216" progId="TCLayout.ActiveDocument.1">
                  <p:embed/>
                </p:oleObj>
              </mc:Choice>
              <mc:Fallback>
                <p:oleObj name="think-cell Slide" r:id="rId4" imgW="216" imgH="21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83247-ADFA-479A-9785-1BA293DBD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9F6648E-2BF3-41DC-A8C8-52F4F353E2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9F6648E-2BF3-41DC-A8C8-52F4F353E2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560288" y="4226442"/>
            <a:ext cx="914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6F30-F0A4-4325-BBB8-ABA1B6CC3C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081" y="4844143"/>
            <a:ext cx="8315319" cy="299357"/>
          </a:xfrm>
        </p:spPr>
        <p:txBody>
          <a:bodyPr anchor="b"/>
          <a:lstStyle>
            <a:lvl1pPr>
              <a:spcBef>
                <a:spcPts val="0"/>
              </a:spcBef>
              <a:defRPr sz="825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b="0" dirty="0"/>
              <a:t>Notes:</a:t>
            </a:r>
          </a:p>
          <a:p>
            <a:pPr lvl="0"/>
            <a:r>
              <a:rPr lang="en-US" b="0" dirty="0"/>
              <a:t>Sources: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7657012" y="4826480"/>
            <a:ext cx="1258388" cy="13716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329364" y="4826480"/>
            <a:ext cx="64008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Think 2019 / DOC ID / </a:t>
            </a:r>
            <a:r>
              <a:rPr lang="de-DE" dirty="0" err="1"/>
              <a:t>Month</a:t>
            </a:r>
            <a:r>
              <a:rPr lang="de-DE" dirty="0"/>
              <a:t> XX, 2019 / © 2019 IBM Corporation</a:t>
            </a:r>
            <a:endParaRPr lang="en-US" dirty="0"/>
          </a:p>
        </p:txBody>
      </p:sp>
      <p:sp>
        <p:nvSpPr>
          <p:cNvPr id="15" name="Text Placeholder 2"/>
          <p:cNvSpPr txBox="1">
            <a:spLocks/>
          </p:cNvSpPr>
          <p:nvPr userDrawn="1"/>
        </p:nvSpPr>
        <p:spPr>
          <a:xfrm>
            <a:off x="228600" y="4810605"/>
            <a:ext cx="1079500" cy="13716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chemeClr val="bg2"/>
                </a:solidFill>
              </a:rPr>
              <a:t>IBM </a:t>
            </a:r>
            <a:r>
              <a:rPr lang="de-DE" sz="1000" dirty="0" err="1">
                <a:solidFill>
                  <a:schemeClr val="bg2"/>
                </a:solidFill>
              </a:rPr>
              <a:t>Confidential</a:t>
            </a:r>
            <a:endParaRPr lang="en-US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2E97F4-3DD3-EF4C-9723-C9802E299BFF}"/>
              </a:ext>
            </a:extLst>
          </p:cNvPr>
          <p:cNvSpPr txBox="1">
            <a:spLocks/>
          </p:cNvSpPr>
          <p:nvPr userDrawn="1"/>
        </p:nvSpPr>
        <p:spPr>
          <a:xfrm>
            <a:off x="2568815" y="4863071"/>
            <a:ext cx="2133323" cy="152578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675" dirty="0">
                <a:solidFill>
                  <a:srgbClr val="FF0000"/>
                </a:solidFill>
              </a:rPr>
              <a:t>IBM Confidential Until Announced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371E76E-691E-B440-BB20-472AC95F9DDC}"/>
              </a:ext>
            </a:extLst>
          </p:cNvPr>
          <p:cNvSpPr txBox="1">
            <a:spLocks/>
          </p:cNvSpPr>
          <p:nvPr userDrawn="1"/>
        </p:nvSpPr>
        <p:spPr>
          <a:xfrm>
            <a:off x="228600" y="4863071"/>
            <a:ext cx="3099743" cy="152957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600" dirty="0">
                <a:solidFill>
                  <a:srgbClr val="FFFFFF"/>
                </a:solidFill>
              </a:rPr>
              <a:t>© 2019 IBM Corporation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76E61DC-100E-1F44-A8D3-3C87560ECBB7}"/>
              </a:ext>
            </a:extLst>
          </p:cNvPr>
          <p:cNvSpPr txBox="1">
            <a:spLocks/>
          </p:cNvSpPr>
          <p:nvPr userDrawn="1"/>
        </p:nvSpPr>
        <p:spPr>
          <a:xfrm>
            <a:off x="5815656" y="4863071"/>
            <a:ext cx="3099743" cy="152957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EB8F4515-591F-7049-A389-9B56157EAF42}" type="slidenum">
              <a:rPr lang="en-US" sz="600" smtClean="0">
                <a:solidFill>
                  <a:srgbClr val="FFFFFF"/>
                </a:solidFill>
              </a:rPr>
              <a:pPr algn="r"/>
              <a:t>‹#›</a:t>
            </a:fld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 userDrawn="1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41" y="114300"/>
            <a:ext cx="7601009" cy="5143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41" y="800100"/>
            <a:ext cx="8229124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24" y="316707"/>
            <a:ext cx="457141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457141" y="628650"/>
            <a:ext cx="8229124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A7A9A44-7C07-B14A-BB9D-B45E9184BC67}"/>
              </a:ext>
            </a:extLst>
          </p:cNvPr>
          <p:cNvSpPr txBox="1">
            <a:spLocks/>
          </p:cNvSpPr>
          <p:nvPr userDrawn="1"/>
        </p:nvSpPr>
        <p:spPr>
          <a:xfrm>
            <a:off x="3505338" y="4863071"/>
            <a:ext cx="2133323" cy="152578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675" dirty="0">
                <a:solidFill>
                  <a:srgbClr val="FF0000"/>
                </a:solidFill>
              </a:rPr>
              <a:t>IBM Confidential Until Announced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4E30DF7-7E2B-524D-AB64-169ABF2D0004}"/>
              </a:ext>
            </a:extLst>
          </p:cNvPr>
          <p:cNvSpPr txBox="1">
            <a:spLocks/>
          </p:cNvSpPr>
          <p:nvPr userDrawn="1"/>
        </p:nvSpPr>
        <p:spPr>
          <a:xfrm>
            <a:off x="228600" y="4863071"/>
            <a:ext cx="3099743" cy="152957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© 2019 IBM Corporation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E02FFEA-A39D-AB47-B461-EDAD3F8D3A10}"/>
              </a:ext>
            </a:extLst>
          </p:cNvPr>
          <p:cNvSpPr txBox="1">
            <a:spLocks/>
          </p:cNvSpPr>
          <p:nvPr userDrawn="1"/>
        </p:nvSpPr>
        <p:spPr>
          <a:xfrm>
            <a:off x="5815656" y="4863071"/>
            <a:ext cx="3099743" cy="152957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EB8F4515-591F-7049-A389-9B56157EAF42}" type="slidenum">
              <a:rPr lang="en-US" sz="600" smtClean="0">
                <a:solidFill>
                  <a:schemeClr val="bg1"/>
                </a:solidFill>
              </a:rPr>
              <a:pPr algn="r"/>
              <a:t>‹#›</a:t>
            </a:fld>
            <a:endParaRPr 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4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  <p:sldLayoutId id="2147484756" r:id="rId12"/>
    <p:sldLayoutId id="2147484757" r:id="rId13"/>
    <p:sldLayoutId id="2147484758" r:id="rId14"/>
    <p:sldLayoutId id="2147484759" r:id="rId15"/>
    <p:sldLayoutId id="2147484760" r:id="rId16"/>
    <p:sldLayoutId id="2147484761" r:id="rId17"/>
    <p:sldLayoutId id="2147484762" r:id="rId18"/>
    <p:sldLayoutId id="2147484763" r:id="rId19"/>
    <p:sldLayoutId id="2147484764" r:id="rId20"/>
    <p:sldLayoutId id="2147484765" r:id="rId21"/>
    <p:sldLayoutId id="2147484766" r:id="rId22"/>
    <p:sldLayoutId id="2147484767" r:id="rId23"/>
    <p:sldLayoutId id="2147484768" r:id="rId24"/>
    <p:sldLayoutId id="2147484769" r:id="rId25"/>
    <p:sldLayoutId id="2147484922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866" rtl="0" eaLnBrk="1" latinLnBrk="0" hangingPunct="1">
        <a:spcBef>
          <a:spcPct val="0"/>
        </a:spcBef>
        <a:buNone/>
        <a:defRPr sz="1500" kern="1200">
          <a:solidFill>
            <a:schemeClr val="bg1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</p:titleStyle>
    <p:bodyStyle>
      <a:lvl1pPr marL="257150" indent="-257150" algn="l" defTabSz="342866" rtl="0" eaLnBrk="1" latinLnBrk="0" hangingPunct="1">
        <a:spcBef>
          <a:spcPts val="1050"/>
        </a:spcBef>
        <a:spcAft>
          <a:spcPts val="525"/>
        </a:spcAft>
        <a:buFont typeface="Arial"/>
        <a:buChar char="•"/>
        <a:defRPr sz="15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554776" indent="-214291" algn="l" defTabSz="342866" rtl="0" eaLnBrk="1" latinLnBrk="0" hangingPunct="1">
        <a:spcBef>
          <a:spcPts val="225"/>
        </a:spcBef>
        <a:spcAft>
          <a:spcPts val="75"/>
        </a:spcAft>
        <a:buFont typeface="Arial"/>
        <a:buChar char="–"/>
        <a:defRPr sz="135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857165" indent="-171433" algn="l" defTabSz="342866" rtl="0" eaLnBrk="1" latinLnBrk="0" hangingPunct="1">
        <a:spcBef>
          <a:spcPts val="150"/>
        </a:spcBef>
        <a:spcAft>
          <a:spcPts val="75"/>
        </a:spcAft>
        <a:buFont typeface="Arial"/>
        <a:buChar char="•"/>
        <a:defRPr sz="120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200030" indent="-171433" algn="l" defTabSz="342866" rtl="0" eaLnBrk="1" latinLnBrk="0" hangingPunct="1">
        <a:spcBef>
          <a:spcPts val="0"/>
        </a:spcBef>
        <a:buFont typeface="Arial"/>
        <a:buChar char="–"/>
        <a:defRPr sz="105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4pPr>
      <a:lvl5pPr marL="1542896" indent="-171433" algn="l" defTabSz="342866" rtl="0" eaLnBrk="1" latinLnBrk="0" hangingPunct="1">
        <a:spcBef>
          <a:spcPts val="0"/>
        </a:spcBef>
        <a:buFont typeface="Arial"/>
        <a:buChar char="»"/>
        <a:defRPr sz="1050" kern="1200">
          <a:solidFill>
            <a:schemeClr val="bg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5pPr>
      <a:lvl6pPr marL="1885762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41" y="114300"/>
            <a:ext cx="7601009" cy="5143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41" y="800100"/>
            <a:ext cx="8229124" cy="3886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124" y="316707"/>
            <a:ext cx="457141" cy="14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Line 7"/>
          <p:cNvSpPr>
            <a:spLocks noChangeShapeType="1"/>
          </p:cNvSpPr>
          <p:nvPr userDrawn="1"/>
        </p:nvSpPr>
        <p:spPr bwMode="auto">
          <a:xfrm>
            <a:off x="457141" y="628650"/>
            <a:ext cx="8229124" cy="0"/>
          </a:xfrm>
          <a:prstGeom prst="line">
            <a:avLst/>
          </a:prstGeom>
          <a:noFill/>
          <a:ln w="9360" cap="sq">
            <a:solidFill>
              <a:srgbClr val="00B2F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013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6552942" y="4914901"/>
            <a:ext cx="2133323" cy="126206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r"/>
            <a:fld id="{74B8A698-2037-2E43-8A87-CE6311967B28}" type="slidenum">
              <a:rPr lang="en-US" sz="525" smtClean="0">
                <a:solidFill>
                  <a:srgbClr val="001934"/>
                </a:solidFill>
              </a:rPr>
              <a:t>‹#›</a:t>
            </a:fld>
            <a:endParaRPr lang="en-US" sz="525" dirty="0">
              <a:solidFill>
                <a:srgbClr val="001934"/>
              </a:solidFill>
            </a:endParaRP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457140" y="4914901"/>
            <a:ext cx="2133323" cy="126206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4238C73A-4BF5-0346-A613-B648FAAD9D6A}" type="datetime4">
              <a:rPr lang="en-US" sz="525" smtClean="0">
                <a:solidFill>
                  <a:srgbClr val="001934"/>
                </a:solidFill>
              </a:rPr>
              <a:t>July 9, 2019</a:t>
            </a:fld>
            <a:endParaRPr lang="en-US" sz="525" dirty="0">
              <a:solidFill>
                <a:srgbClr val="001934"/>
              </a:solidFill>
            </a:endParaRPr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3505339" y="4914901"/>
            <a:ext cx="2133323" cy="126206"/>
          </a:xfrm>
          <a:prstGeom prst="rect">
            <a:avLst/>
          </a:prstGeom>
        </p:spPr>
        <p:txBody>
          <a:bodyPr vert="horz" lIns="68571" tIns="34286" rIns="68571" bIns="34286"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700" kern="1200">
                <a:solidFill>
                  <a:srgbClr val="FFFFFF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pPr algn="ctr"/>
            <a:r>
              <a:rPr lang="en-US" sz="675" dirty="0">
                <a:solidFill>
                  <a:srgbClr val="FF0000"/>
                </a:solidFill>
              </a:rPr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67562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3" r:id="rId1"/>
    <p:sldLayoutId id="2147484824" r:id="rId2"/>
    <p:sldLayoutId id="2147484825" r:id="rId3"/>
    <p:sldLayoutId id="2147484826" r:id="rId4"/>
    <p:sldLayoutId id="2147484827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  <p:sldLayoutId id="2147484835" r:id="rId13"/>
    <p:sldLayoutId id="2147484836" r:id="rId14"/>
    <p:sldLayoutId id="2147484837" r:id="rId15"/>
    <p:sldLayoutId id="2147484838" r:id="rId16"/>
    <p:sldLayoutId id="2147484839" r:id="rId17"/>
    <p:sldLayoutId id="2147484840" r:id="rId18"/>
    <p:sldLayoutId id="2147484841" r:id="rId19"/>
    <p:sldLayoutId id="2147484842" r:id="rId20"/>
    <p:sldLayoutId id="2147484843" r:id="rId21"/>
    <p:sldLayoutId id="2147484844" r:id="rId22"/>
    <p:sldLayoutId id="2147484845" r:id="rId23"/>
    <p:sldLayoutId id="2147484846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866" rtl="0" eaLnBrk="1" latinLnBrk="0" hangingPunct="1">
        <a:spcBef>
          <a:spcPct val="0"/>
        </a:spcBef>
        <a:buNone/>
        <a:defRPr sz="1500" kern="1200">
          <a:solidFill>
            <a:srgbClr val="001934"/>
          </a:solidFill>
          <a:latin typeface="Century Gothic"/>
          <a:ea typeface="+mj-ea"/>
          <a:cs typeface="Century Gothic"/>
        </a:defRPr>
      </a:lvl1pPr>
    </p:titleStyle>
    <p:bodyStyle>
      <a:lvl1pPr marL="257150" indent="-257150" algn="l" defTabSz="342866" rtl="0" eaLnBrk="1" latinLnBrk="0" hangingPunct="1">
        <a:spcBef>
          <a:spcPts val="1050"/>
        </a:spcBef>
        <a:spcAft>
          <a:spcPts val="525"/>
        </a:spcAft>
        <a:buFont typeface="Arial"/>
        <a:buChar char="•"/>
        <a:defRPr sz="1500" kern="1200">
          <a:solidFill>
            <a:srgbClr val="001934"/>
          </a:solidFill>
          <a:latin typeface="Century Gothic"/>
          <a:ea typeface="+mn-ea"/>
          <a:cs typeface="Century Gothic"/>
        </a:defRPr>
      </a:lvl1pPr>
      <a:lvl2pPr marL="554776" indent="-214291" algn="l" defTabSz="342866" rtl="0" eaLnBrk="1" latinLnBrk="0" hangingPunct="1">
        <a:spcBef>
          <a:spcPts val="225"/>
        </a:spcBef>
        <a:spcAft>
          <a:spcPts val="75"/>
        </a:spcAft>
        <a:buFont typeface="Arial"/>
        <a:buChar char="–"/>
        <a:defRPr sz="1350" kern="1200">
          <a:solidFill>
            <a:srgbClr val="001934"/>
          </a:solidFill>
          <a:latin typeface="Century Gothic"/>
          <a:ea typeface="+mn-ea"/>
          <a:cs typeface="Century Gothic"/>
        </a:defRPr>
      </a:lvl2pPr>
      <a:lvl3pPr marL="857165" indent="-171433" algn="l" defTabSz="342866" rtl="0" eaLnBrk="1" latinLnBrk="0" hangingPunct="1">
        <a:spcBef>
          <a:spcPts val="150"/>
        </a:spcBef>
        <a:spcAft>
          <a:spcPts val="75"/>
        </a:spcAft>
        <a:buFont typeface="Arial"/>
        <a:buChar char="•"/>
        <a:defRPr sz="1200" kern="1200">
          <a:solidFill>
            <a:srgbClr val="001934"/>
          </a:solidFill>
          <a:latin typeface="Century Gothic"/>
          <a:ea typeface="+mn-ea"/>
          <a:cs typeface="Century Gothic"/>
        </a:defRPr>
      </a:lvl3pPr>
      <a:lvl4pPr marL="1200030" indent="-171433" algn="l" defTabSz="342866" rtl="0" eaLnBrk="1" latinLnBrk="0" hangingPunct="1">
        <a:spcBef>
          <a:spcPts val="0"/>
        </a:spcBef>
        <a:buFont typeface="Arial"/>
        <a:buChar char="–"/>
        <a:defRPr sz="1050" kern="1200">
          <a:solidFill>
            <a:srgbClr val="001934"/>
          </a:solidFill>
          <a:latin typeface="Century Gothic"/>
          <a:ea typeface="+mn-ea"/>
          <a:cs typeface="Century Gothic"/>
        </a:defRPr>
      </a:lvl4pPr>
      <a:lvl5pPr marL="1542896" indent="-171433" algn="l" defTabSz="342866" rtl="0" eaLnBrk="1" latinLnBrk="0" hangingPunct="1">
        <a:spcBef>
          <a:spcPts val="0"/>
        </a:spcBef>
        <a:buFont typeface="Arial"/>
        <a:buChar char="»"/>
        <a:defRPr sz="1050" kern="1200">
          <a:solidFill>
            <a:srgbClr val="001934"/>
          </a:solidFill>
          <a:latin typeface="Century Gothic"/>
          <a:ea typeface="+mn-ea"/>
          <a:cs typeface="Century Gothic"/>
        </a:defRPr>
      </a:lvl5pPr>
      <a:lvl6pPr marL="1885762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342866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3428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4.png"/><Relationship Id="rId7" Type="http://schemas.openxmlformats.org/officeDocument/2006/relationships/image" Target="../media/image4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11" Type="http://schemas.openxmlformats.org/officeDocument/2006/relationships/image" Target="../media/image51.tiff"/><Relationship Id="rId5" Type="http://schemas.openxmlformats.org/officeDocument/2006/relationships/image" Target="../media/image46.png"/><Relationship Id="rId10" Type="http://schemas.openxmlformats.org/officeDocument/2006/relationships/image" Target="../media/image50.tiff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horizon" TargetMode="Externa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jpe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jpeg"/><Relationship Id="rId2" Type="http://schemas.openxmlformats.org/officeDocument/2006/relationships/image" Target="../media/image11.jpe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5.tiff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svg"/><Relationship Id="rId19" Type="http://schemas.openxmlformats.org/officeDocument/2006/relationships/image" Target="../media/image28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8946" y="2407897"/>
            <a:ext cx="359585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IBM Edge Computing for Devices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Technical Demos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Dave Booz</a:t>
            </a:r>
            <a:endParaRPr lang="en-US" sz="1800" dirty="0">
              <a:solidFill>
                <a:prstClr val="white"/>
              </a:solidFill>
              <a:latin typeface="Arial" charset="0"/>
              <a:ea typeface="ヒラギノ角ゴ Pro W3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booz@us.ibm.com</a:t>
            </a:r>
            <a:endParaRPr lang="en-US" sz="1050" dirty="0">
              <a:solidFill>
                <a:prstClr val="white"/>
              </a:solidFill>
              <a:latin typeface="Arial" charset="0"/>
              <a:ea typeface="ヒラギノ角ゴ Pro W3" charset="-128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51169" y="4778550"/>
            <a:ext cx="477482" cy="193501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  <a:latin typeface="Arial"/>
                <a:ea typeface="ヒラギノ角ゴ Pro W3" charset="-128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84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You want to use conversational services that your guests can use to:</a:t>
            </a:r>
          </a:p>
          <a:p>
            <a:pPr marL="458788" lvl="1" indent="-285750">
              <a:spcBef>
                <a:spcPts val="700"/>
              </a:spcBef>
              <a:buFontTx/>
              <a:buChar char="-"/>
            </a:pPr>
            <a:r>
              <a:rPr lang="en-US" dirty="0"/>
              <a:t>Control the room and entertainment</a:t>
            </a:r>
          </a:p>
          <a:p>
            <a:pPr marL="458788" lvl="1" indent="-285750">
              <a:spcBef>
                <a:spcPts val="700"/>
              </a:spcBef>
              <a:buFontTx/>
              <a:buChar char="-"/>
            </a:pPr>
            <a:r>
              <a:rPr lang="en-US" dirty="0"/>
              <a:t>Plan their schedule</a:t>
            </a:r>
          </a:p>
          <a:p>
            <a:pPr marL="458788" lvl="1" indent="-285750">
              <a:spcBef>
                <a:spcPts val="700"/>
              </a:spcBef>
              <a:buFontTx/>
              <a:buChar char="-"/>
            </a:pPr>
            <a:r>
              <a:rPr lang="en-US" dirty="0"/>
              <a:t>Find out about local events and services</a:t>
            </a:r>
          </a:p>
          <a:p>
            <a:pPr marL="458788" lvl="1" indent="-285750">
              <a:spcBef>
                <a:spcPts val="700"/>
              </a:spcBef>
              <a:buFontTx/>
              <a:buChar char="-"/>
            </a:pPr>
            <a:r>
              <a:rPr lang="en-US" dirty="0"/>
              <a:t>Make reservations</a:t>
            </a:r>
          </a:p>
          <a:p>
            <a:pPr marL="458788" lvl="1" indent="-285750">
              <a:spcBef>
                <a:spcPts val="700"/>
              </a:spcBef>
              <a:buFontTx/>
              <a:buChar char="-"/>
            </a:pPr>
            <a:r>
              <a:rPr lang="en-US" dirty="0"/>
              <a:t>Customize uniquely during their stay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81666"/>
            <a:ext cx="4114800" cy="1268360"/>
          </a:xfrm>
        </p:spPr>
        <p:txBody>
          <a:bodyPr/>
          <a:lstStyle/>
          <a:p>
            <a:pPr algn="ctr"/>
            <a:r>
              <a:rPr lang="en-US" dirty="0"/>
              <a:t>You run a National </a:t>
            </a:r>
            <a:r>
              <a:rPr lang="en-US" b="1" dirty="0"/>
              <a:t>Hotel</a:t>
            </a:r>
            <a:r>
              <a:rPr lang="en-US" dirty="0"/>
              <a:t> Chain</a:t>
            </a:r>
          </a:p>
          <a:p>
            <a:pPr algn="ctr"/>
            <a:r>
              <a:rPr lang="en-US" dirty="0"/>
              <a:t>that differentiates on personalized and convenient service for business travelers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en-US" dirty="0"/>
              <a:t>You have installed a virtual assistant in every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alarm clock-sized device that your guests can speak to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140 Hotel Properties with and average of:</a:t>
            </a:r>
          </a:p>
          <a:p>
            <a:pPr marL="171450" indent="-171450">
              <a:spcBef>
                <a:spcPts val="700"/>
              </a:spcBef>
              <a:spcAft>
                <a:spcPts val="600"/>
              </a:spcAft>
              <a:buFontTx/>
              <a:buChar char="-"/>
            </a:pPr>
            <a:r>
              <a:rPr lang="en-US" sz="1200" dirty="0"/>
              <a:t>250 rooms per property</a:t>
            </a:r>
          </a:p>
          <a:p>
            <a:pPr marL="171450" indent="-171450">
              <a:spcBef>
                <a:spcPts val="700"/>
              </a:spcBef>
              <a:spcAft>
                <a:spcPts val="600"/>
              </a:spcAft>
              <a:buFontTx/>
              <a:buChar char="-"/>
            </a:pPr>
            <a:r>
              <a:rPr lang="en-US" sz="1200" dirty="0"/>
              <a:t>2 nights per stay</a:t>
            </a:r>
          </a:p>
          <a:p>
            <a:pPr marL="171450" indent="-171450">
              <a:spcBef>
                <a:spcPts val="700"/>
              </a:spcBef>
              <a:spcAft>
                <a:spcPts val="600"/>
              </a:spcAft>
              <a:buFontTx/>
              <a:buChar char="-"/>
            </a:pPr>
            <a:r>
              <a:rPr lang="en-US" sz="1200" dirty="0"/>
              <a:t>65% occupancy</a:t>
            </a:r>
          </a:p>
          <a:p>
            <a:pPr>
              <a:spcAft>
                <a:spcPts val="600"/>
              </a:spcAft>
            </a:pPr>
            <a:r>
              <a:rPr lang="en-US" b="1" dirty="0"/>
              <a:t>4.1 Million unique experiences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87BC6-3378-1545-BE74-2BB58C766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8" y="2050026"/>
            <a:ext cx="4025652" cy="22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You want to use real-time route-planning algorithms that factor in: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050" dirty="0"/>
              <a:t>The overall delivery roster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050" dirty="0"/>
              <a:t>Changing traffic and weather conditions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050" dirty="0"/>
              <a:t>The driver’s business and personal work schedule (e.g. Doctor’s Appointments)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050" dirty="0"/>
              <a:t>Environmental and health conditions (e.g. temperature exposure, respiratory patterns, rest breaks, etc.)</a:t>
            </a:r>
            <a:endParaRPr lang="en-US" sz="1200" dirty="0"/>
          </a:p>
          <a:p>
            <a:r>
              <a:rPr lang="en-US" sz="1200" dirty="0"/>
              <a:t>And collect local meteorological data to feed back to improve fine-grained weather prediction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81666"/>
            <a:ext cx="4114800" cy="1268360"/>
          </a:xfrm>
        </p:spPr>
        <p:txBody>
          <a:bodyPr/>
          <a:lstStyle/>
          <a:p>
            <a:pPr algn="ctr"/>
            <a:r>
              <a:rPr lang="en-US" dirty="0"/>
              <a:t>You are an international Logistics company</a:t>
            </a:r>
          </a:p>
          <a:p>
            <a:pPr algn="ctr"/>
            <a:r>
              <a:rPr lang="en-US" dirty="0"/>
              <a:t>with responsibility for your</a:t>
            </a:r>
            <a:br>
              <a:rPr lang="en-US" dirty="0"/>
            </a:br>
            <a:r>
              <a:rPr lang="en-US" dirty="0"/>
              <a:t>package delivery division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en-US" dirty="0"/>
              <a:t>Every delivery vehicle has GPS, weather sensors, the delivery roster, the driver’s work and personal schedule, and other biometric and work environment input from on-board and wearable sensors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/>
              <a:t>Optimizing the delivery route for each vehicle can: 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100" dirty="0"/>
              <a:t>lower time, labor, and fuel costs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100" dirty="0"/>
              <a:t>reduce carbon emissions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100" dirty="0"/>
              <a:t>decrease traffic accidents and congestion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100" dirty="0"/>
              <a:t>improve work conditions</a:t>
            </a:r>
            <a:endParaRPr lang="en-US" sz="1200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310B307E-B871-4543-9E9A-6EF73769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2" y="2104283"/>
            <a:ext cx="3807656" cy="214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1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You want to leverage sub 10ms latency to 5G base stations to :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200" dirty="0"/>
              <a:t>Image rendering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200" dirty="0"/>
              <a:t>Host applications (e.g. virtualized gaming engine)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sz="1200" dirty="0"/>
              <a:t>Deliver AI features (speech and image recognition; assistants)</a:t>
            </a:r>
            <a:endParaRPr lang="en-US" dirty="0"/>
          </a:p>
          <a:p>
            <a:r>
              <a:rPr lang="en-US" dirty="0"/>
              <a:t>AR and VR headsets can be computationally lightweight, therefore physically light and small on the head.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81666"/>
            <a:ext cx="4114800" cy="1268360"/>
          </a:xfrm>
        </p:spPr>
        <p:txBody>
          <a:bodyPr/>
          <a:lstStyle/>
          <a:p>
            <a:pPr algn="ctr"/>
            <a:r>
              <a:rPr lang="en-US" dirty="0"/>
              <a:t>You connect augmented reality &amp; VR headsets and must offload compute to the 5G Network 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en-US" dirty="0"/>
              <a:t>Augmented and Virtual Reality headsets require very </a:t>
            </a:r>
            <a:r>
              <a:rPr lang="en-US" b="1" dirty="0"/>
              <a:t>low latency </a:t>
            </a:r>
            <a:r>
              <a:rPr lang="en-US" dirty="0"/>
              <a:t>between movement and visual field – or risk user nausea or experience dissatisfaction.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/>
              <a:t>Offloading compute / activity to 5G network edge can: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050" dirty="0"/>
              <a:t>Improve battery life of AR/VR device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050" dirty="0"/>
              <a:t>Reduce form factor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050" dirty="0"/>
              <a:t>Improve power of applications and features</a:t>
            </a:r>
          </a:p>
          <a:p>
            <a:pPr marL="285750" indent="-285750">
              <a:spcBef>
                <a:spcPts val="400"/>
              </a:spcBef>
              <a:buFontTx/>
              <a:buChar char="-"/>
            </a:pPr>
            <a:r>
              <a:rPr lang="en-US" sz="1050" dirty="0"/>
              <a:t>Improve compute and features with dynamic updates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EF2ABB-5A0C-AB40-B513-B6FFE5BCE3D4}"/>
              </a:ext>
            </a:extLst>
          </p:cNvPr>
          <p:cNvGrpSpPr/>
          <p:nvPr/>
        </p:nvGrpSpPr>
        <p:grpSpPr>
          <a:xfrm>
            <a:off x="521548" y="2116319"/>
            <a:ext cx="3528903" cy="1954311"/>
            <a:chOff x="521548" y="2116319"/>
            <a:chExt cx="3528903" cy="195431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253F1B-88C0-AE41-BE2E-A93B31D5EBF6}"/>
                </a:ext>
              </a:extLst>
            </p:cNvPr>
            <p:cNvGrpSpPr/>
            <p:nvPr/>
          </p:nvGrpSpPr>
          <p:grpSpPr>
            <a:xfrm>
              <a:off x="521548" y="2116319"/>
              <a:ext cx="3528903" cy="1954311"/>
              <a:chOff x="148281" y="2718486"/>
              <a:chExt cx="4349578" cy="242501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6CEA76-6BE4-E046-B93A-1E84A707840D}"/>
                  </a:ext>
                </a:extLst>
              </p:cNvPr>
              <p:cNvSpPr/>
              <p:nvPr/>
            </p:nvSpPr>
            <p:spPr>
              <a:xfrm>
                <a:off x="148281" y="2718486"/>
                <a:ext cx="4349578" cy="242501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txBody>
              <a:bodyPr wrap="none" rtlCol="0" anchor="ctr">
                <a:no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"/>
                  <a:ea typeface="+mn-ea"/>
                  <a:cs typeface="+mn-cs"/>
                </a:endParaRPr>
              </a:p>
            </p:txBody>
          </p:sp>
          <p:pic>
            <p:nvPicPr>
              <p:cNvPr id="10" name="Picture 9" descr="A pair of sunglasses&#10;&#10;Description automatically generated">
                <a:extLst>
                  <a:ext uri="{FF2B5EF4-FFF2-40B4-BE49-F238E27FC236}">
                    <a16:creationId xmlns:a16="http://schemas.microsoft.com/office/drawing/2014/main" id="{29FC9A60-A5B1-6640-B226-F830DA00B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038391" y="2851560"/>
                <a:ext cx="2397212" cy="1384621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indoor, sky, wall&#10;&#10;Description automatically generated">
                <a:extLst>
                  <a:ext uri="{FF2B5EF4-FFF2-40B4-BE49-F238E27FC236}">
                    <a16:creationId xmlns:a16="http://schemas.microsoft.com/office/drawing/2014/main" id="{92555ED7-AE14-8743-8BC0-ECAC9E92E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EFD"/>
                  </a:clrFrom>
                  <a:clrTo>
                    <a:srgbClr val="FFFE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8631" y="4015467"/>
                <a:ext cx="2269791" cy="1013732"/>
              </a:xfrm>
              <a:prstGeom prst="rect">
                <a:avLst/>
              </a:prstGeom>
            </p:spPr>
          </p:pic>
          <p:pic>
            <p:nvPicPr>
              <p:cNvPr id="12" name="Picture 11" descr="A close up of a pan&#10;&#10;Description automatically generated">
                <a:extLst>
                  <a:ext uri="{FF2B5EF4-FFF2-40B4-BE49-F238E27FC236}">
                    <a16:creationId xmlns:a16="http://schemas.microsoft.com/office/drawing/2014/main" id="{41A7649F-737C-1A4C-A8F8-9D332F77C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241" y="2852087"/>
                <a:ext cx="1972619" cy="1225642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C5CD072-3538-7C47-A5AF-A0A03CC023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7206" y="3312921"/>
              <a:ext cx="656570" cy="639089"/>
              <a:chOff x="2808423" y="2962171"/>
              <a:chExt cx="1044145" cy="101634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7AFF6DD-C58C-BB45-A254-87237D757204}"/>
                  </a:ext>
                </a:extLst>
              </p:cNvPr>
              <p:cNvGrpSpPr/>
              <p:nvPr/>
            </p:nvGrpSpPr>
            <p:grpSpPr>
              <a:xfrm>
                <a:off x="3444795" y="2962171"/>
                <a:ext cx="407773" cy="1016344"/>
                <a:chOff x="4092274" y="1866830"/>
                <a:chExt cx="835325" cy="2094573"/>
              </a:xfrm>
            </p:grpSpPr>
            <p:pic>
              <p:nvPicPr>
                <p:cNvPr id="14" name="Picture 12" descr="Image result for telco icon">
                  <a:extLst>
                    <a:ext uri="{FF2B5EF4-FFF2-40B4-BE49-F238E27FC236}">
                      <a16:creationId xmlns:a16="http://schemas.microsoft.com/office/drawing/2014/main" id="{CEC0BC73-A53E-674F-9C0E-CC143505A7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92274" y="2489200"/>
                  <a:ext cx="835325" cy="14722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 descr="Related image">
                  <a:extLst>
                    <a:ext uri="{FF2B5EF4-FFF2-40B4-BE49-F238E27FC236}">
                      <a16:creationId xmlns:a16="http://schemas.microsoft.com/office/drawing/2014/main" id="{5E695CF6-85B0-1F4D-BEF3-B4EDCA2930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2115" y="1866830"/>
                  <a:ext cx="676330" cy="6763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6" name="Picture 4" descr="Image result for ar icon">
                <a:extLst>
                  <a:ext uri="{FF2B5EF4-FFF2-40B4-BE49-F238E27FC236}">
                    <a16:creationId xmlns:a16="http://schemas.microsoft.com/office/drawing/2014/main" id="{86C0469A-D04C-5548-AE3E-03594DB3B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biLevel thresh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8423" y="3354494"/>
                <a:ext cx="475736" cy="475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931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4"/>
          <p:cNvSpPr>
            <a:spLocks/>
          </p:cNvSpPr>
          <p:nvPr/>
        </p:nvSpPr>
        <p:spPr bwMode="auto">
          <a:xfrm>
            <a:off x="7272301" y="989254"/>
            <a:ext cx="1418564" cy="764288"/>
          </a:xfrm>
          <a:custGeom>
            <a:avLst/>
            <a:gdLst>
              <a:gd name="T0" fmla="*/ 2890 w 4655"/>
              <a:gd name="T1" fmla="*/ 0 h 2508"/>
              <a:gd name="T2" fmla="*/ 4655 w 4655"/>
              <a:gd name="T3" fmla="*/ 1245 h 2508"/>
              <a:gd name="T4" fmla="*/ 2890 w 4655"/>
              <a:gd name="T5" fmla="*/ 2508 h 2508"/>
              <a:gd name="T6" fmla="*/ 2890 w 4655"/>
              <a:gd name="T7" fmla="*/ 1867 h 2508"/>
              <a:gd name="T8" fmla="*/ 0 w 4655"/>
              <a:gd name="T9" fmla="*/ 1867 h 2508"/>
              <a:gd name="T10" fmla="*/ 0 w 4655"/>
              <a:gd name="T11" fmla="*/ 622 h 2508"/>
              <a:gd name="T12" fmla="*/ 2890 w 4655"/>
              <a:gd name="T13" fmla="*/ 622 h 2508"/>
              <a:gd name="T14" fmla="*/ 2890 w 4655"/>
              <a:gd name="T15" fmla="*/ 0 h 2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55" h="2508">
                <a:moveTo>
                  <a:pt x="2890" y="0"/>
                </a:moveTo>
                <a:lnTo>
                  <a:pt x="4655" y="1245"/>
                </a:lnTo>
                <a:lnTo>
                  <a:pt x="2890" y="2508"/>
                </a:lnTo>
                <a:lnTo>
                  <a:pt x="2890" y="1867"/>
                </a:lnTo>
                <a:lnTo>
                  <a:pt x="0" y="1867"/>
                </a:lnTo>
                <a:lnTo>
                  <a:pt x="0" y="622"/>
                </a:lnTo>
                <a:lnTo>
                  <a:pt x="2890" y="622"/>
                </a:lnTo>
                <a:lnTo>
                  <a:pt x="2890" y="0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chemeClr val="tx2"/>
            </a:solidFill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Freeform 15"/>
          <p:cNvSpPr>
            <a:spLocks/>
          </p:cNvSpPr>
          <p:nvPr/>
        </p:nvSpPr>
        <p:spPr bwMode="auto">
          <a:xfrm>
            <a:off x="7272301" y="1368655"/>
            <a:ext cx="1418564" cy="384887"/>
          </a:xfrm>
          <a:custGeom>
            <a:avLst/>
            <a:gdLst>
              <a:gd name="T0" fmla="*/ 0 w 4655"/>
              <a:gd name="T1" fmla="*/ 0 h 1263"/>
              <a:gd name="T2" fmla="*/ 4655 w 4655"/>
              <a:gd name="T3" fmla="*/ 0 h 1263"/>
              <a:gd name="T4" fmla="*/ 2890 w 4655"/>
              <a:gd name="T5" fmla="*/ 1263 h 1263"/>
              <a:gd name="T6" fmla="*/ 2890 w 4655"/>
              <a:gd name="T7" fmla="*/ 622 h 1263"/>
              <a:gd name="T8" fmla="*/ 0 w 4655"/>
              <a:gd name="T9" fmla="*/ 622 h 1263"/>
              <a:gd name="T10" fmla="*/ 0 w 4655"/>
              <a:gd name="T11" fmla="*/ 0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55" h="1263">
                <a:moveTo>
                  <a:pt x="0" y="0"/>
                </a:moveTo>
                <a:lnTo>
                  <a:pt x="4655" y="0"/>
                </a:lnTo>
                <a:lnTo>
                  <a:pt x="2890" y="1263"/>
                </a:lnTo>
                <a:lnTo>
                  <a:pt x="2890" y="622"/>
                </a:lnTo>
                <a:lnTo>
                  <a:pt x="0" y="6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Freeform 14"/>
          <p:cNvSpPr>
            <a:spLocks/>
          </p:cNvSpPr>
          <p:nvPr/>
        </p:nvSpPr>
        <p:spPr bwMode="auto">
          <a:xfrm>
            <a:off x="7272301" y="1949374"/>
            <a:ext cx="1418564" cy="764288"/>
          </a:xfrm>
          <a:custGeom>
            <a:avLst/>
            <a:gdLst>
              <a:gd name="T0" fmla="*/ 2890 w 4655"/>
              <a:gd name="T1" fmla="*/ 0 h 2508"/>
              <a:gd name="T2" fmla="*/ 4655 w 4655"/>
              <a:gd name="T3" fmla="*/ 1245 h 2508"/>
              <a:gd name="T4" fmla="*/ 2890 w 4655"/>
              <a:gd name="T5" fmla="*/ 2508 h 2508"/>
              <a:gd name="T6" fmla="*/ 2890 w 4655"/>
              <a:gd name="T7" fmla="*/ 1867 h 2508"/>
              <a:gd name="T8" fmla="*/ 0 w 4655"/>
              <a:gd name="T9" fmla="*/ 1867 h 2508"/>
              <a:gd name="T10" fmla="*/ 0 w 4655"/>
              <a:gd name="T11" fmla="*/ 622 h 2508"/>
              <a:gd name="T12" fmla="*/ 2890 w 4655"/>
              <a:gd name="T13" fmla="*/ 622 h 2508"/>
              <a:gd name="T14" fmla="*/ 2890 w 4655"/>
              <a:gd name="T15" fmla="*/ 0 h 2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55" h="2508">
                <a:moveTo>
                  <a:pt x="2890" y="0"/>
                </a:moveTo>
                <a:lnTo>
                  <a:pt x="4655" y="1245"/>
                </a:lnTo>
                <a:lnTo>
                  <a:pt x="2890" y="2508"/>
                </a:lnTo>
                <a:lnTo>
                  <a:pt x="2890" y="1867"/>
                </a:lnTo>
                <a:lnTo>
                  <a:pt x="0" y="1867"/>
                </a:lnTo>
                <a:lnTo>
                  <a:pt x="0" y="622"/>
                </a:lnTo>
                <a:lnTo>
                  <a:pt x="2890" y="622"/>
                </a:lnTo>
                <a:lnTo>
                  <a:pt x="2890" y="0"/>
                </a:lnTo>
                <a:close/>
              </a:path>
            </a:pathLst>
          </a:custGeom>
          <a:gradFill flip="none" rotWithShape="1">
            <a:gsLst>
              <a:gs pos="1000">
                <a:srgbClr val="1D3D67"/>
              </a:gs>
              <a:gs pos="100000">
                <a:srgbClr val="1D3D67"/>
              </a:gs>
            </a:gsLst>
            <a:lin ang="10800000" scaled="1"/>
            <a:tileRect/>
          </a:gradFill>
          <a:ln w="28575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1D3D6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Freeform 15"/>
          <p:cNvSpPr>
            <a:spLocks/>
          </p:cNvSpPr>
          <p:nvPr/>
        </p:nvSpPr>
        <p:spPr bwMode="auto">
          <a:xfrm>
            <a:off x="7272301" y="2328775"/>
            <a:ext cx="1418564" cy="384887"/>
          </a:xfrm>
          <a:custGeom>
            <a:avLst/>
            <a:gdLst>
              <a:gd name="T0" fmla="*/ 0 w 4655"/>
              <a:gd name="T1" fmla="*/ 0 h 1263"/>
              <a:gd name="T2" fmla="*/ 4655 w 4655"/>
              <a:gd name="T3" fmla="*/ 0 h 1263"/>
              <a:gd name="T4" fmla="*/ 2890 w 4655"/>
              <a:gd name="T5" fmla="*/ 1263 h 1263"/>
              <a:gd name="T6" fmla="*/ 2890 w 4655"/>
              <a:gd name="T7" fmla="*/ 622 h 1263"/>
              <a:gd name="T8" fmla="*/ 0 w 4655"/>
              <a:gd name="T9" fmla="*/ 622 h 1263"/>
              <a:gd name="T10" fmla="*/ 0 w 4655"/>
              <a:gd name="T11" fmla="*/ 0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55" h="1263">
                <a:moveTo>
                  <a:pt x="0" y="0"/>
                </a:moveTo>
                <a:lnTo>
                  <a:pt x="4655" y="0"/>
                </a:lnTo>
                <a:lnTo>
                  <a:pt x="2890" y="1263"/>
                </a:lnTo>
                <a:lnTo>
                  <a:pt x="2890" y="622"/>
                </a:lnTo>
                <a:lnTo>
                  <a:pt x="0" y="62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5000">
                <a:srgbClr val="1D3D67"/>
              </a:gs>
              <a:gs pos="100000">
                <a:srgbClr val="1D3D67"/>
              </a:gs>
            </a:gsLst>
            <a:lin ang="15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Freeform 14"/>
          <p:cNvSpPr>
            <a:spLocks/>
          </p:cNvSpPr>
          <p:nvPr/>
        </p:nvSpPr>
        <p:spPr bwMode="auto">
          <a:xfrm>
            <a:off x="7272301" y="2909493"/>
            <a:ext cx="1418564" cy="764288"/>
          </a:xfrm>
          <a:custGeom>
            <a:avLst/>
            <a:gdLst>
              <a:gd name="T0" fmla="*/ 2890 w 4655"/>
              <a:gd name="T1" fmla="*/ 0 h 2508"/>
              <a:gd name="T2" fmla="*/ 4655 w 4655"/>
              <a:gd name="T3" fmla="*/ 1245 h 2508"/>
              <a:gd name="T4" fmla="*/ 2890 w 4655"/>
              <a:gd name="T5" fmla="*/ 2508 h 2508"/>
              <a:gd name="T6" fmla="*/ 2890 w 4655"/>
              <a:gd name="T7" fmla="*/ 1867 h 2508"/>
              <a:gd name="T8" fmla="*/ 0 w 4655"/>
              <a:gd name="T9" fmla="*/ 1867 h 2508"/>
              <a:gd name="T10" fmla="*/ 0 w 4655"/>
              <a:gd name="T11" fmla="*/ 622 h 2508"/>
              <a:gd name="T12" fmla="*/ 2890 w 4655"/>
              <a:gd name="T13" fmla="*/ 622 h 2508"/>
              <a:gd name="T14" fmla="*/ 2890 w 4655"/>
              <a:gd name="T15" fmla="*/ 0 h 2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55" h="2508">
                <a:moveTo>
                  <a:pt x="2890" y="0"/>
                </a:moveTo>
                <a:lnTo>
                  <a:pt x="4655" y="1245"/>
                </a:lnTo>
                <a:lnTo>
                  <a:pt x="2890" y="2508"/>
                </a:lnTo>
                <a:lnTo>
                  <a:pt x="2890" y="1867"/>
                </a:lnTo>
                <a:lnTo>
                  <a:pt x="0" y="1867"/>
                </a:lnTo>
                <a:lnTo>
                  <a:pt x="0" y="622"/>
                </a:lnTo>
                <a:lnTo>
                  <a:pt x="2890" y="622"/>
                </a:lnTo>
                <a:lnTo>
                  <a:pt x="2890" y="0"/>
                </a:lnTo>
                <a:close/>
              </a:path>
            </a:pathLst>
          </a:custGeom>
          <a:gradFill flip="none" rotWithShape="1">
            <a:gsLst>
              <a:gs pos="1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0800000" scaled="1"/>
            <a:tileRect/>
          </a:gradFill>
          <a:ln w="28575">
            <a:solidFill>
              <a:schemeClr val="bg1">
                <a:lumMod val="75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Freeform 15"/>
          <p:cNvSpPr>
            <a:spLocks/>
          </p:cNvSpPr>
          <p:nvPr/>
        </p:nvSpPr>
        <p:spPr bwMode="auto">
          <a:xfrm>
            <a:off x="7272301" y="3288895"/>
            <a:ext cx="1418564" cy="384887"/>
          </a:xfrm>
          <a:custGeom>
            <a:avLst/>
            <a:gdLst>
              <a:gd name="T0" fmla="*/ 0 w 4655"/>
              <a:gd name="T1" fmla="*/ 0 h 1263"/>
              <a:gd name="T2" fmla="*/ 4655 w 4655"/>
              <a:gd name="T3" fmla="*/ 0 h 1263"/>
              <a:gd name="T4" fmla="*/ 2890 w 4655"/>
              <a:gd name="T5" fmla="*/ 1263 h 1263"/>
              <a:gd name="T6" fmla="*/ 2890 w 4655"/>
              <a:gd name="T7" fmla="*/ 622 h 1263"/>
              <a:gd name="T8" fmla="*/ 0 w 4655"/>
              <a:gd name="T9" fmla="*/ 622 h 1263"/>
              <a:gd name="T10" fmla="*/ 0 w 4655"/>
              <a:gd name="T11" fmla="*/ 0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55" h="1263">
                <a:moveTo>
                  <a:pt x="0" y="0"/>
                </a:moveTo>
                <a:lnTo>
                  <a:pt x="4655" y="0"/>
                </a:lnTo>
                <a:lnTo>
                  <a:pt x="2890" y="1263"/>
                </a:lnTo>
                <a:lnTo>
                  <a:pt x="2890" y="622"/>
                </a:lnTo>
                <a:lnTo>
                  <a:pt x="0" y="62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lumMod val="65000"/>
                </a:schemeClr>
              </a:gs>
              <a:gs pos="100000">
                <a:schemeClr val="bg1">
                  <a:lumMod val="65000"/>
                </a:schemeClr>
              </a:gs>
            </a:gsLst>
            <a:lin ang="156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>
            <a:off x="7272301" y="3881044"/>
            <a:ext cx="1418564" cy="764288"/>
          </a:xfrm>
          <a:custGeom>
            <a:avLst/>
            <a:gdLst>
              <a:gd name="T0" fmla="*/ 2890 w 4655"/>
              <a:gd name="T1" fmla="*/ 0 h 2508"/>
              <a:gd name="T2" fmla="*/ 4655 w 4655"/>
              <a:gd name="T3" fmla="*/ 1245 h 2508"/>
              <a:gd name="T4" fmla="*/ 2890 w 4655"/>
              <a:gd name="T5" fmla="*/ 2508 h 2508"/>
              <a:gd name="T6" fmla="*/ 2890 w 4655"/>
              <a:gd name="T7" fmla="*/ 1867 h 2508"/>
              <a:gd name="T8" fmla="*/ 0 w 4655"/>
              <a:gd name="T9" fmla="*/ 1867 h 2508"/>
              <a:gd name="T10" fmla="*/ 0 w 4655"/>
              <a:gd name="T11" fmla="*/ 622 h 2508"/>
              <a:gd name="T12" fmla="*/ 2890 w 4655"/>
              <a:gd name="T13" fmla="*/ 622 h 2508"/>
              <a:gd name="T14" fmla="*/ 2890 w 4655"/>
              <a:gd name="T15" fmla="*/ 0 h 2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55" h="2508">
                <a:moveTo>
                  <a:pt x="2890" y="0"/>
                </a:moveTo>
                <a:lnTo>
                  <a:pt x="4655" y="1245"/>
                </a:lnTo>
                <a:lnTo>
                  <a:pt x="2890" y="2508"/>
                </a:lnTo>
                <a:lnTo>
                  <a:pt x="2890" y="1867"/>
                </a:lnTo>
                <a:lnTo>
                  <a:pt x="0" y="1867"/>
                </a:lnTo>
                <a:lnTo>
                  <a:pt x="0" y="622"/>
                </a:lnTo>
                <a:lnTo>
                  <a:pt x="2890" y="622"/>
                </a:lnTo>
                <a:lnTo>
                  <a:pt x="289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Freeform 15"/>
          <p:cNvSpPr>
            <a:spLocks/>
          </p:cNvSpPr>
          <p:nvPr/>
        </p:nvSpPr>
        <p:spPr bwMode="auto">
          <a:xfrm>
            <a:off x="7272301" y="4260445"/>
            <a:ext cx="1418564" cy="384887"/>
          </a:xfrm>
          <a:custGeom>
            <a:avLst/>
            <a:gdLst>
              <a:gd name="T0" fmla="*/ 0 w 4655"/>
              <a:gd name="T1" fmla="*/ 0 h 1263"/>
              <a:gd name="T2" fmla="*/ 4655 w 4655"/>
              <a:gd name="T3" fmla="*/ 0 h 1263"/>
              <a:gd name="T4" fmla="*/ 2890 w 4655"/>
              <a:gd name="T5" fmla="*/ 1263 h 1263"/>
              <a:gd name="T6" fmla="*/ 2890 w 4655"/>
              <a:gd name="T7" fmla="*/ 622 h 1263"/>
              <a:gd name="T8" fmla="*/ 0 w 4655"/>
              <a:gd name="T9" fmla="*/ 622 h 1263"/>
              <a:gd name="T10" fmla="*/ 0 w 4655"/>
              <a:gd name="T11" fmla="*/ 0 h 1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55" h="1263">
                <a:moveTo>
                  <a:pt x="0" y="0"/>
                </a:moveTo>
                <a:lnTo>
                  <a:pt x="4655" y="0"/>
                </a:lnTo>
                <a:lnTo>
                  <a:pt x="2890" y="1263"/>
                </a:lnTo>
                <a:lnTo>
                  <a:pt x="2890" y="622"/>
                </a:lnTo>
                <a:lnTo>
                  <a:pt x="0" y="6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Computing Exposes New Challenges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91" y="947693"/>
            <a:ext cx="7541140" cy="8659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8000"/>
                  <a:lumOff val="2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69900" dist="381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91" y="1909878"/>
            <a:ext cx="7541140" cy="8659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8000"/>
                  <a:lumOff val="2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69900" dist="381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1" y="2872063"/>
            <a:ext cx="7541140" cy="8659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8000"/>
                  <a:lumOff val="2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69900" dist="381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91" y="3834247"/>
            <a:ext cx="7541140" cy="86596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8000"/>
                  <a:lumOff val="2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69900" dist="38100" algn="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9824" y="804658"/>
            <a:ext cx="655949" cy="14311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9824" y="1771559"/>
            <a:ext cx="655949" cy="14311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9824" y="2729501"/>
            <a:ext cx="655949" cy="14311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9824" y="3678016"/>
            <a:ext cx="655949" cy="143116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1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IN" sz="66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60000"/>
                  <a:lumOff val="4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100" b="0" i="0" u="none" strike="noStrike" kern="120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95816" y="1214700"/>
            <a:ext cx="597736" cy="30777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Scale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itchFamily="34" charset="0"/>
              <a:ea typeface="+mn-ea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66924" y="2110448"/>
            <a:ext cx="873882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Device Variance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itchFamily="34" charset="0"/>
              <a:ea typeface="+mn-ea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60613" y="2984939"/>
            <a:ext cx="1068142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Unmanaged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Data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itchFamily="34" charset="0"/>
              <a:ea typeface="+mn-ea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89816" y="3968204"/>
            <a:ext cx="1038939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itchFamily="34" charset="0"/>
                <a:ea typeface="+mn-ea"/>
                <a:cs typeface="Arial" pitchFamily="34" charset="0"/>
              </a:rPr>
              <a:t>Actionable Data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225319" y="1094147"/>
            <a:ext cx="4317012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BM Plex Sans Condensed Text" panose="020B0506050203000203" pitchFamily="34" charset="77"/>
                <a:ea typeface="+mn-ea"/>
                <a:cs typeface="Arial" pitchFamily="34" charset="0"/>
              </a:rPr>
              <a:t>15 Billion devices today; by 2022 device growth is expected to reach 55 Billion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BM Plex Sans Condensed Text" panose="020B0506050203000203" pitchFamily="34" charset="77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225320" y="2054752"/>
            <a:ext cx="4317012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BM Plex Sans Condensed Text" panose="020B0506050203000203" pitchFamily="34" charset="77"/>
                <a:ea typeface="+mn-ea"/>
                <a:cs typeface="Arial" pitchFamily="34" charset="0"/>
              </a:rPr>
              <a:t>Billions of devices leads to heterogeneity in device type, size, protocols etc.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IBM Plex Sans Condensed Text" panose="020B0506050203000203" pitchFamily="34" charset="77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225319" y="2983108"/>
            <a:ext cx="4317012" cy="64633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BM Plex Sans Condensed Text" panose="020B0506050203000203" pitchFamily="34" charset="77"/>
                <a:ea typeface="+mn-ea"/>
                <a:cs typeface="Arial" pitchFamily="34" charset="0"/>
              </a:rPr>
              <a:t>Countless devices leads to significant data that needs to be controlled automatically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225320" y="3834247"/>
            <a:ext cx="4317012" cy="64632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IBM Plex Sans Condensed Text" panose="020B0506050203000203" pitchFamily="34" charset="77"/>
                <a:ea typeface="+mn-ea"/>
                <a:cs typeface="Arial" pitchFamily="34" charset="0"/>
              </a:rPr>
              <a:t>Edge devices drive demand for solutions that drive intelligent responses to data  </a:t>
            </a:r>
          </a:p>
        </p:txBody>
      </p:sp>
      <p:sp>
        <p:nvSpPr>
          <p:cNvPr id="88" name="Freeform 16"/>
          <p:cNvSpPr>
            <a:spLocks/>
          </p:cNvSpPr>
          <p:nvPr/>
        </p:nvSpPr>
        <p:spPr bwMode="auto">
          <a:xfrm>
            <a:off x="1414906" y="1214701"/>
            <a:ext cx="38449" cy="17123"/>
          </a:xfrm>
          <a:custGeom>
            <a:avLst/>
            <a:gdLst>
              <a:gd name="T0" fmla="*/ 224 w 1006"/>
              <a:gd name="T1" fmla="*/ 0 h 449"/>
              <a:gd name="T2" fmla="*/ 782 w 1006"/>
              <a:gd name="T3" fmla="*/ 0 h 449"/>
              <a:gd name="T4" fmla="*/ 833 w 1006"/>
              <a:gd name="T5" fmla="*/ 6 h 449"/>
              <a:gd name="T6" fmla="*/ 881 w 1006"/>
              <a:gd name="T7" fmla="*/ 24 h 449"/>
              <a:gd name="T8" fmla="*/ 923 w 1006"/>
              <a:gd name="T9" fmla="*/ 49 h 449"/>
              <a:gd name="T10" fmla="*/ 957 w 1006"/>
              <a:gd name="T11" fmla="*/ 85 h 449"/>
              <a:gd name="T12" fmla="*/ 985 w 1006"/>
              <a:gd name="T13" fmla="*/ 125 h 449"/>
              <a:gd name="T14" fmla="*/ 1000 w 1006"/>
              <a:gd name="T15" fmla="*/ 173 h 449"/>
              <a:gd name="T16" fmla="*/ 1006 w 1006"/>
              <a:gd name="T17" fmla="*/ 224 h 449"/>
              <a:gd name="T18" fmla="*/ 1000 w 1006"/>
              <a:gd name="T19" fmla="*/ 276 h 449"/>
              <a:gd name="T20" fmla="*/ 985 w 1006"/>
              <a:gd name="T21" fmla="*/ 324 h 449"/>
              <a:gd name="T22" fmla="*/ 957 w 1006"/>
              <a:gd name="T23" fmla="*/ 365 h 449"/>
              <a:gd name="T24" fmla="*/ 923 w 1006"/>
              <a:gd name="T25" fmla="*/ 399 h 449"/>
              <a:gd name="T26" fmla="*/ 881 w 1006"/>
              <a:gd name="T27" fmla="*/ 427 h 449"/>
              <a:gd name="T28" fmla="*/ 833 w 1006"/>
              <a:gd name="T29" fmla="*/ 443 h 449"/>
              <a:gd name="T30" fmla="*/ 782 w 1006"/>
              <a:gd name="T31" fmla="*/ 449 h 449"/>
              <a:gd name="T32" fmla="*/ 224 w 1006"/>
              <a:gd name="T33" fmla="*/ 449 h 449"/>
              <a:gd name="T34" fmla="*/ 175 w 1006"/>
              <a:gd name="T35" fmla="*/ 443 h 449"/>
              <a:gd name="T36" fmla="*/ 127 w 1006"/>
              <a:gd name="T37" fmla="*/ 427 h 449"/>
              <a:gd name="T38" fmla="*/ 85 w 1006"/>
              <a:gd name="T39" fmla="*/ 399 h 449"/>
              <a:gd name="T40" fmla="*/ 49 w 1006"/>
              <a:gd name="T41" fmla="*/ 365 h 449"/>
              <a:gd name="T42" fmla="*/ 23 w 1006"/>
              <a:gd name="T43" fmla="*/ 324 h 449"/>
              <a:gd name="T44" fmla="*/ 6 w 1006"/>
              <a:gd name="T45" fmla="*/ 276 h 449"/>
              <a:gd name="T46" fmla="*/ 0 w 1006"/>
              <a:gd name="T47" fmla="*/ 224 h 449"/>
              <a:gd name="T48" fmla="*/ 6 w 1006"/>
              <a:gd name="T49" fmla="*/ 173 h 449"/>
              <a:gd name="T50" fmla="*/ 23 w 1006"/>
              <a:gd name="T51" fmla="*/ 125 h 449"/>
              <a:gd name="T52" fmla="*/ 49 w 1006"/>
              <a:gd name="T53" fmla="*/ 85 h 449"/>
              <a:gd name="T54" fmla="*/ 85 w 1006"/>
              <a:gd name="T55" fmla="*/ 49 h 449"/>
              <a:gd name="T56" fmla="*/ 127 w 1006"/>
              <a:gd name="T57" fmla="*/ 24 h 449"/>
              <a:gd name="T58" fmla="*/ 175 w 1006"/>
              <a:gd name="T59" fmla="*/ 6 h 449"/>
              <a:gd name="T60" fmla="*/ 224 w 1006"/>
              <a:gd name="T61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06" h="449">
                <a:moveTo>
                  <a:pt x="224" y="0"/>
                </a:moveTo>
                <a:lnTo>
                  <a:pt x="782" y="0"/>
                </a:lnTo>
                <a:lnTo>
                  <a:pt x="833" y="6"/>
                </a:lnTo>
                <a:lnTo>
                  <a:pt x="881" y="24"/>
                </a:lnTo>
                <a:lnTo>
                  <a:pt x="923" y="49"/>
                </a:lnTo>
                <a:lnTo>
                  <a:pt x="957" y="85"/>
                </a:lnTo>
                <a:lnTo>
                  <a:pt x="985" y="125"/>
                </a:lnTo>
                <a:lnTo>
                  <a:pt x="1000" y="173"/>
                </a:lnTo>
                <a:lnTo>
                  <a:pt x="1006" y="224"/>
                </a:lnTo>
                <a:lnTo>
                  <a:pt x="1000" y="276"/>
                </a:lnTo>
                <a:lnTo>
                  <a:pt x="985" y="324"/>
                </a:lnTo>
                <a:lnTo>
                  <a:pt x="957" y="365"/>
                </a:lnTo>
                <a:lnTo>
                  <a:pt x="923" y="399"/>
                </a:lnTo>
                <a:lnTo>
                  <a:pt x="881" y="427"/>
                </a:lnTo>
                <a:lnTo>
                  <a:pt x="833" y="443"/>
                </a:lnTo>
                <a:lnTo>
                  <a:pt x="782" y="449"/>
                </a:lnTo>
                <a:lnTo>
                  <a:pt x="224" y="449"/>
                </a:lnTo>
                <a:lnTo>
                  <a:pt x="175" y="443"/>
                </a:lnTo>
                <a:lnTo>
                  <a:pt x="127" y="427"/>
                </a:lnTo>
                <a:lnTo>
                  <a:pt x="85" y="399"/>
                </a:lnTo>
                <a:lnTo>
                  <a:pt x="49" y="365"/>
                </a:lnTo>
                <a:lnTo>
                  <a:pt x="23" y="324"/>
                </a:lnTo>
                <a:lnTo>
                  <a:pt x="6" y="276"/>
                </a:lnTo>
                <a:lnTo>
                  <a:pt x="0" y="224"/>
                </a:lnTo>
                <a:lnTo>
                  <a:pt x="6" y="173"/>
                </a:lnTo>
                <a:lnTo>
                  <a:pt x="23" y="125"/>
                </a:lnTo>
                <a:lnTo>
                  <a:pt x="49" y="85"/>
                </a:lnTo>
                <a:lnTo>
                  <a:pt x="85" y="49"/>
                </a:lnTo>
                <a:lnTo>
                  <a:pt x="127" y="24"/>
                </a:lnTo>
                <a:lnTo>
                  <a:pt x="175" y="6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Freeform 21"/>
          <p:cNvSpPr>
            <a:spLocks noEditPoints="1"/>
          </p:cNvSpPr>
          <p:nvPr/>
        </p:nvSpPr>
        <p:spPr bwMode="auto">
          <a:xfrm>
            <a:off x="1310082" y="3089585"/>
            <a:ext cx="250718" cy="250566"/>
          </a:xfrm>
          <a:custGeom>
            <a:avLst/>
            <a:gdLst>
              <a:gd name="T0" fmla="*/ 2764 w 6560"/>
              <a:gd name="T1" fmla="*/ 2324 h 6556"/>
              <a:gd name="T2" fmla="*/ 2324 w 6560"/>
              <a:gd name="T3" fmla="*/ 2765 h 6556"/>
              <a:gd name="T4" fmla="*/ 2196 w 6560"/>
              <a:gd name="T5" fmla="*/ 3397 h 6556"/>
              <a:gd name="T6" fmla="*/ 2441 w 6560"/>
              <a:gd name="T7" fmla="*/ 3981 h 6556"/>
              <a:gd name="T8" fmla="*/ 2960 w 6560"/>
              <a:gd name="T9" fmla="*/ 4330 h 6556"/>
              <a:gd name="T10" fmla="*/ 3610 w 6560"/>
              <a:gd name="T11" fmla="*/ 4330 h 6556"/>
              <a:gd name="T12" fmla="*/ 4129 w 6560"/>
              <a:gd name="T13" fmla="*/ 3981 h 6556"/>
              <a:gd name="T14" fmla="*/ 4374 w 6560"/>
              <a:gd name="T15" fmla="*/ 3397 h 6556"/>
              <a:gd name="T16" fmla="*/ 4246 w 6560"/>
              <a:gd name="T17" fmla="*/ 2765 h 6556"/>
              <a:gd name="T18" fmla="*/ 3806 w 6560"/>
              <a:gd name="T19" fmla="*/ 2324 h 6556"/>
              <a:gd name="T20" fmla="*/ 3293 w 6560"/>
              <a:gd name="T21" fmla="*/ 0 h 6556"/>
              <a:gd name="T22" fmla="*/ 3792 w 6560"/>
              <a:gd name="T23" fmla="*/ 102 h 6556"/>
              <a:gd name="T24" fmla="*/ 3849 w 6560"/>
              <a:gd name="T25" fmla="*/ 456 h 6556"/>
              <a:gd name="T26" fmla="*/ 4123 w 6560"/>
              <a:gd name="T27" fmla="*/ 845 h 6556"/>
              <a:gd name="T28" fmla="*/ 4581 w 6560"/>
              <a:gd name="T29" fmla="*/ 975 h 6556"/>
              <a:gd name="T30" fmla="*/ 5026 w 6560"/>
              <a:gd name="T31" fmla="*/ 797 h 6556"/>
              <a:gd name="T32" fmla="*/ 5262 w 6560"/>
              <a:gd name="T33" fmla="*/ 688 h 6556"/>
              <a:gd name="T34" fmla="*/ 5852 w 6560"/>
              <a:gd name="T35" fmla="*/ 1246 h 6556"/>
              <a:gd name="T36" fmla="*/ 5858 w 6560"/>
              <a:gd name="T37" fmla="*/ 1463 h 6556"/>
              <a:gd name="T38" fmla="*/ 5623 w 6560"/>
              <a:gd name="T39" fmla="*/ 1832 h 6556"/>
              <a:gd name="T40" fmla="*/ 5649 w 6560"/>
              <a:gd name="T41" fmla="*/ 2304 h 6556"/>
              <a:gd name="T42" fmla="*/ 5992 w 6560"/>
              <a:gd name="T43" fmla="*/ 2673 h 6556"/>
              <a:gd name="T44" fmla="*/ 6408 w 6560"/>
              <a:gd name="T45" fmla="*/ 2769 h 6556"/>
              <a:gd name="T46" fmla="*/ 6554 w 6560"/>
              <a:gd name="T47" fmla="*/ 3102 h 6556"/>
              <a:gd name="T48" fmla="*/ 6486 w 6560"/>
              <a:gd name="T49" fmla="*/ 3765 h 6556"/>
              <a:gd name="T50" fmla="*/ 6219 w 6560"/>
              <a:gd name="T51" fmla="*/ 3825 h 6556"/>
              <a:gd name="T52" fmla="*/ 5774 w 6560"/>
              <a:gd name="T53" fmla="*/ 4050 h 6556"/>
              <a:gd name="T54" fmla="*/ 5579 w 6560"/>
              <a:gd name="T55" fmla="*/ 4501 h 6556"/>
              <a:gd name="T56" fmla="*/ 5708 w 6560"/>
              <a:gd name="T57" fmla="*/ 4957 h 6556"/>
              <a:gd name="T58" fmla="*/ 5878 w 6560"/>
              <a:gd name="T59" fmla="*/ 5221 h 6556"/>
              <a:gd name="T60" fmla="*/ 5451 w 6560"/>
              <a:gd name="T61" fmla="*/ 5735 h 6556"/>
              <a:gd name="T62" fmla="*/ 5124 w 6560"/>
              <a:gd name="T63" fmla="*/ 5878 h 6556"/>
              <a:gd name="T64" fmla="*/ 4797 w 6560"/>
              <a:gd name="T65" fmla="*/ 5657 h 6556"/>
              <a:gd name="T66" fmla="*/ 4322 w 6560"/>
              <a:gd name="T67" fmla="*/ 5623 h 6556"/>
              <a:gd name="T68" fmla="*/ 3913 w 6560"/>
              <a:gd name="T69" fmla="*/ 5928 h 6556"/>
              <a:gd name="T70" fmla="*/ 3796 w 6560"/>
              <a:gd name="T71" fmla="*/ 6389 h 6556"/>
              <a:gd name="T72" fmla="*/ 3636 w 6560"/>
              <a:gd name="T73" fmla="*/ 6536 h 6556"/>
              <a:gd name="T74" fmla="*/ 2822 w 6560"/>
              <a:gd name="T75" fmla="*/ 6508 h 6556"/>
              <a:gd name="T76" fmla="*/ 2737 w 6560"/>
              <a:gd name="T77" fmla="*/ 6259 h 6556"/>
              <a:gd name="T78" fmla="*/ 2557 w 6560"/>
              <a:gd name="T79" fmla="*/ 5821 h 6556"/>
              <a:gd name="T80" fmla="*/ 2140 w 6560"/>
              <a:gd name="T81" fmla="*/ 5587 h 6556"/>
              <a:gd name="T82" fmla="*/ 1665 w 6560"/>
              <a:gd name="T83" fmla="*/ 5669 h 6556"/>
              <a:gd name="T84" fmla="*/ 1374 w 6560"/>
              <a:gd name="T85" fmla="*/ 5872 h 6556"/>
              <a:gd name="T86" fmla="*/ 951 w 6560"/>
              <a:gd name="T87" fmla="*/ 5587 h 6556"/>
              <a:gd name="T88" fmla="*/ 670 w 6560"/>
              <a:gd name="T89" fmla="*/ 5165 h 6556"/>
              <a:gd name="T90" fmla="*/ 876 w 6560"/>
              <a:gd name="T91" fmla="*/ 4872 h 6556"/>
              <a:gd name="T92" fmla="*/ 955 w 6560"/>
              <a:gd name="T93" fmla="*/ 4409 h 6556"/>
              <a:gd name="T94" fmla="*/ 706 w 6560"/>
              <a:gd name="T95" fmla="*/ 3971 h 6556"/>
              <a:gd name="T96" fmla="*/ 235 w 6560"/>
              <a:gd name="T97" fmla="*/ 3803 h 6556"/>
              <a:gd name="T98" fmla="*/ 30 w 6560"/>
              <a:gd name="T99" fmla="*/ 3680 h 6556"/>
              <a:gd name="T100" fmla="*/ 30 w 6560"/>
              <a:gd name="T101" fmla="*/ 2858 h 6556"/>
              <a:gd name="T102" fmla="*/ 211 w 6560"/>
              <a:gd name="T103" fmla="*/ 2737 h 6556"/>
              <a:gd name="T104" fmla="*/ 718 w 6560"/>
              <a:gd name="T105" fmla="*/ 2565 h 6556"/>
              <a:gd name="T106" fmla="*/ 971 w 6560"/>
              <a:gd name="T107" fmla="*/ 2135 h 6556"/>
              <a:gd name="T108" fmla="*/ 894 w 6560"/>
              <a:gd name="T109" fmla="*/ 1668 h 6556"/>
              <a:gd name="T110" fmla="*/ 684 w 6560"/>
              <a:gd name="T111" fmla="*/ 1373 h 6556"/>
              <a:gd name="T112" fmla="*/ 971 w 6560"/>
              <a:gd name="T113" fmla="*/ 949 h 6556"/>
              <a:gd name="T114" fmla="*/ 1400 w 6560"/>
              <a:gd name="T115" fmla="*/ 666 h 6556"/>
              <a:gd name="T116" fmla="*/ 1689 w 6560"/>
              <a:gd name="T117" fmla="*/ 867 h 6556"/>
              <a:gd name="T118" fmla="*/ 2160 w 6560"/>
              <a:gd name="T119" fmla="*/ 949 h 6556"/>
              <a:gd name="T120" fmla="*/ 2573 w 6560"/>
              <a:gd name="T121" fmla="*/ 724 h 6556"/>
              <a:gd name="T122" fmla="*/ 2758 w 6560"/>
              <a:gd name="T123" fmla="*/ 291 h 6556"/>
              <a:gd name="T124" fmla="*/ 2850 w 6560"/>
              <a:gd name="T125" fmla="*/ 46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60" h="6556">
                <a:moveTo>
                  <a:pt x="3285" y="2193"/>
                </a:moveTo>
                <a:lnTo>
                  <a:pt x="3173" y="2197"/>
                </a:lnTo>
                <a:lnTo>
                  <a:pt x="3066" y="2215"/>
                </a:lnTo>
                <a:lnTo>
                  <a:pt x="2960" y="2240"/>
                </a:lnTo>
                <a:lnTo>
                  <a:pt x="2860" y="2278"/>
                </a:lnTo>
                <a:lnTo>
                  <a:pt x="2764" y="2324"/>
                </a:lnTo>
                <a:lnTo>
                  <a:pt x="2675" y="2378"/>
                </a:lnTo>
                <a:lnTo>
                  <a:pt x="2589" y="2442"/>
                </a:lnTo>
                <a:lnTo>
                  <a:pt x="2511" y="2512"/>
                </a:lnTo>
                <a:lnTo>
                  <a:pt x="2441" y="2589"/>
                </a:lnTo>
                <a:lnTo>
                  <a:pt x="2377" y="2675"/>
                </a:lnTo>
                <a:lnTo>
                  <a:pt x="2324" y="2765"/>
                </a:lnTo>
                <a:lnTo>
                  <a:pt x="2278" y="2860"/>
                </a:lnTo>
                <a:lnTo>
                  <a:pt x="2240" y="2960"/>
                </a:lnTo>
                <a:lnTo>
                  <a:pt x="2214" y="3066"/>
                </a:lnTo>
                <a:lnTo>
                  <a:pt x="2196" y="3173"/>
                </a:lnTo>
                <a:lnTo>
                  <a:pt x="2190" y="3285"/>
                </a:lnTo>
                <a:lnTo>
                  <a:pt x="2196" y="3397"/>
                </a:lnTo>
                <a:lnTo>
                  <a:pt x="2214" y="3504"/>
                </a:lnTo>
                <a:lnTo>
                  <a:pt x="2240" y="3610"/>
                </a:lnTo>
                <a:lnTo>
                  <a:pt x="2278" y="3710"/>
                </a:lnTo>
                <a:lnTo>
                  <a:pt x="2324" y="3805"/>
                </a:lnTo>
                <a:lnTo>
                  <a:pt x="2377" y="3897"/>
                </a:lnTo>
                <a:lnTo>
                  <a:pt x="2441" y="3981"/>
                </a:lnTo>
                <a:lnTo>
                  <a:pt x="2511" y="4058"/>
                </a:lnTo>
                <a:lnTo>
                  <a:pt x="2589" y="4128"/>
                </a:lnTo>
                <a:lnTo>
                  <a:pt x="2675" y="4192"/>
                </a:lnTo>
                <a:lnTo>
                  <a:pt x="2764" y="4246"/>
                </a:lnTo>
                <a:lnTo>
                  <a:pt x="2860" y="4292"/>
                </a:lnTo>
                <a:lnTo>
                  <a:pt x="2960" y="4330"/>
                </a:lnTo>
                <a:lnTo>
                  <a:pt x="3066" y="4355"/>
                </a:lnTo>
                <a:lnTo>
                  <a:pt x="3173" y="4373"/>
                </a:lnTo>
                <a:lnTo>
                  <a:pt x="3285" y="4379"/>
                </a:lnTo>
                <a:lnTo>
                  <a:pt x="3397" y="4373"/>
                </a:lnTo>
                <a:lnTo>
                  <a:pt x="3504" y="4355"/>
                </a:lnTo>
                <a:lnTo>
                  <a:pt x="3610" y="4330"/>
                </a:lnTo>
                <a:lnTo>
                  <a:pt x="3710" y="4292"/>
                </a:lnTo>
                <a:lnTo>
                  <a:pt x="3806" y="4246"/>
                </a:lnTo>
                <a:lnTo>
                  <a:pt x="3895" y="4192"/>
                </a:lnTo>
                <a:lnTo>
                  <a:pt x="3981" y="4128"/>
                </a:lnTo>
                <a:lnTo>
                  <a:pt x="4059" y="4058"/>
                </a:lnTo>
                <a:lnTo>
                  <a:pt x="4129" y="3981"/>
                </a:lnTo>
                <a:lnTo>
                  <a:pt x="4193" y="3897"/>
                </a:lnTo>
                <a:lnTo>
                  <a:pt x="4246" y="3805"/>
                </a:lnTo>
                <a:lnTo>
                  <a:pt x="4292" y="3710"/>
                </a:lnTo>
                <a:lnTo>
                  <a:pt x="4330" y="3610"/>
                </a:lnTo>
                <a:lnTo>
                  <a:pt x="4356" y="3504"/>
                </a:lnTo>
                <a:lnTo>
                  <a:pt x="4374" y="3397"/>
                </a:lnTo>
                <a:lnTo>
                  <a:pt x="4378" y="3285"/>
                </a:lnTo>
                <a:lnTo>
                  <a:pt x="4374" y="3173"/>
                </a:lnTo>
                <a:lnTo>
                  <a:pt x="4356" y="3066"/>
                </a:lnTo>
                <a:lnTo>
                  <a:pt x="4330" y="2960"/>
                </a:lnTo>
                <a:lnTo>
                  <a:pt x="4292" y="2860"/>
                </a:lnTo>
                <a:lnTo>
                  <a:pt x="4246" y="2765"/>
                </a:lnTo>
                <a:lnTo>
                  <a:pt x="4193" y="2675"/>
                </a:lnTo>
                <a:lnTo>
                  <a:pt x="4129" y="2589"/>
                </a:lnTo>
                <a:lnTo>
                  <a:pt x="4059" y="2512"/>
                </a:lnTo>
                <a:lnTo>
                  <a:pt x="3981" y="2442"/>
                </a:lnTo>
                <a:lnTo>
                  <a:pt x="3895" y="2378"/>
                </a:lnTo>
                <a:lnTo>
                  <a:pt x="3806" y="2324"/>
                </a:lnTo>
                <a:lnTo>
                  <a:pt x="3710" y="2278"/>
                </a:lnTo>
                <a:lnTo>
                  <a:pt x="3610" y="2240"/>
                </a:lnTo>
                <a:lnTo>
                  <a:pt x="3504" y="2215"/>
                </a:lnTo>
                <a:lnTo>
                  <a:pt x="3397" y="2197"/>
                </a:lnTo>
                <a:lnTo>
                  <a:pt x="3285" y="2193"/>
                </a:lnTo>
                <a:close/>
                <a:moveTo>
                  <a:pt x="3293" y="0"/>
                </a:moveTo>
                <a:lnTo>
                  <a:pt x="3476" y="6"/>
                </a:lnTo>
                <a:lnTo>
                  <a:pt x="3662" y="22"/>
                </a:lnTo>
                <a:lnTo>
                  <a:pt x="3702" y="32"/>
                </a:lnTo>
                <a:lnTo>
                  <a:pt x="3736" y="48"/>
                </a:lnTo>
                <a:lnTo>
                  <a:pt x="3768" y="72"/>
                </a:lnTo>
                <a:lnTo>
                  <a:pt x="3792" y="102"/>
                </a:lnTo>
                <a:lnTo>
                  <a:pt x="3810" y="136"/>
                </a:lnTo>
                <a:lnTo>
                  <a:pt x="3820" y="173"/>
                </a:lnTo>
                <a:lnTo>
                  <a:pt x="3822" y="213"/>
                </a:lnTo>
                <a:lnTo>
                  <a:pt x="3822" y="297"/>
                </a:lnTo>
                <a:lnTo>
                  <a:pt x="3831" y="379"/>
                </a:lnTo>
                <a:lnTo>
                  <a:pt x="3849" y="456"/>
                </a:lnTo>
                <a:lnTo>
                  <a:pt x="3877" y="532"/>
                </a:lnTo>
                <a:lnTo>
                  <a:pt x="3911" y="606"/>
                </a:lnTo>
                <a:lnTo>
                  <a:pt x="3953" y="674"/>
                </a:lnTo>
                <a:lnTo>
                  <a:pt x="4003" y="736"/>
                </a:lnTo>
                <a:lnTo>
                  <a:pt x="4059" y="793"/>
                </a:lnTo>
                <a:lnTo>
                  <a:pt x="4123" y="845"/>
                </a:lnTo>
                <a:lnTo>
                  <a:pt x="4191" y="889"/>
                </a:lnTo>
                <a:lnTo>
                  <a:pt x="4266" y="925"/>
                </a:lnTo>
                <a:lnTo>
                  <a:pt x="4342" y="951"/>
                </a:lnTo>
                <a:lnTo>
                  <a:pt x="4420" y="969"/>
                </a:lnTo>
                <a:lnTo>
                  <a:pt x="4500" y="977"/>
                </a:lnTo>
                <a:lnTo>
                  <a:pt x="4581" y="975"/>
                </a:lnTo>
                <a:lnTo>
                  <a:pt x="4663" y="965"/>
                </a:lnTo>
                <a:lnTo>
                  <a:pt x="4743" y="947"/>
                </a:lnTo>
                <a:lnTo>
                  <a:pt x="4819" y="921"/>
                </a:lnTo>
                <a:lnTo>
                  <a:pt x="4893" y="887"/>
                </a:lnTo>
                <a:lnTo>
                  <a:pt x="4962" y="845"/>
                </a:lnTo>
                <a:lnTo>
                  <a:pt x="5026" y="797"/>
                </a:lnTo>
                <a:lnTo>
                  <a:pt x="5084" y="742"/>
                </a:lnTo>
                <a:lnTo>
                  <a:pt x="5114" y="716"/>
                </a:lnTo>
                <a:lnTo>
                  <a:pt x="5148" y="696"/>
                </a:lnTo>
                <a:lnTo>
                  <a:pt x="5186" y="686"/>
                </a:lnTo>
                <a:lnTo>
                  <a:pt x="5224" y="682"/>
                </a:lnTo>
                <a:lnTo>
                  <a:pt x="5262" y="688"/>
                </a:lnTo>
                <a:lnTo>
                  <a:pt x="5299" y="700"/>
                </a:lnTo>
                <a:lnTo>
                  <a:pt x="5333" y="722"/>
                </a:lnTo>
                <a:lnTo>
                  <a:pt x="5473" y="841"/>
                </a:lnTo>
                <a:lnTo>
                  <a:pt x="5607" y="969"/>
                </a:lnTo>
                <a:lnTo>
                  <a:pt x="5732" y="1102"/>
                </a:lnTo>
                <a:lnTo>
                  <a:pt x="5852" y="1246"/>
                </a:lnTo>
                <a:lnTo>
                  <a:pt x="5874" y="1280"/>
                </a:lnTo>
                <a:lnTo>
                  <a:pt x="5886" y="1316"/>
                </a:lnTo>
                <a:lnTo>
                  <a:pt x="5892" y="1353"/>
                </a:lnTo>
                <a:lnTo>
                  <a:pt x="5888" y="1393"/>
                </a:lnTo>
                <a:lnTo>
                  <a:pt x="5878" y="1429"/>
                </a:lnTo>
                <a:lnTo>
                  <a:pt x="5858" y="1463"/>
                </a:lnTo>
                <a:lnTo>
                  <a:pt x="5832" y="1493"/>
                </a:lnTo>
                <a:lnTo>
                  <a:pt x="5774" y="1553"/>
                </a:lnTo>
                <a:lnTo>
                  <a:pt x="5724" y="1617"/>
                </a:lnTo>
                <a:lnTo>
                  <a:pt x="5682" y="1684"/>
                </a:lnTo>
                <a:lnTo>
                  <a:pt x="5649" y="1756"/>
                </a:lnTo>
                <a:lnTo>
                  <a:pt x="5623" y="1832"/>
                </a:lnTo>
                <a:lnTo>
                  <a:pt x="5607" y="1910"/>
                </a:lnTo>
                <a:lnTo>
                  <a:pt x="5597" y="1989"/>
                </a:lnTo>
                <a:lnTo>
                  <a:pt x="5597" y="2069"/>
                </a:lnTo>
                <a:lnTo>
                  <a:pt x="5605" y="2147"/>
                </a:lnTo>
                <a:lnTo>
                  <a:pt x="5623" y="2227"/>
                </a:lnTo>
                <a:lnTo>
                  <a:pt x="5649" y="2304"/>
                </a:lnTo>
                <a:lnTo>
                  <a:pt x="5686" y="2382"/>
                </a:lnTo>
                <a:lnTo>
                  <a:pt x="5734" y="2456"/>
                </a:lnTo>
                <a:lnTo>
                  <a:pt x="5788" y="2522"/>
                </a:lnTo>
                <a:lnTo>
                  <a:pt x="5850" y="2579"/>
                </a:lnTo>
                <a:lnTo>
                  <a:pt x="5918" y="2631"/>
                </a:lnTo>
                <a:lnTo>
                  <a:pt x="5992" y="2673"/>
                </a:lnTo>
                <a:lnTo>
                  <a:pt x="6069" y="2707"/>
                </a:lnTo>
                <a:lnTo>
                  <a:pt x="6153" y="2733"/>
                </a:lnTo>
                <a:lnTo>
                  <a:pt x="6239" y="2747"/>
                </a:lnTo>
                <a:lnTo>
                  <a:pt x="6329" y="2753"/>
                </a:lnTo>
                <a:lnTo>
                  <a:pt x="6369" y="2757"/>
                </a:lnTo>
                <a:lnTo>
                  <a:pt x="6408" y="2769"/>
                </a:lnTo>
                <a:lnTo>
                  <a:pt x="6446" y="2787"/>
                </a:lnTo>
                <a:lnTo>
                  <a:pt x="6480" y="2813"/>
                </a:lnTo>
                <a:lnTo>
                  <a:pt x="6508" y="2842"/>
                </a:lnTo>
                <a:lnTo>
                  <a:pt x="6528" y="2876"/>
                </a:lnTo>
                <a:lnTo>
                  <a:pt x="6538" y="2914"/>
                </a:lnTo>
                <a:lnTo>
                  <a:pt x="6554" y="3102"/>
                </a:lnTo>
                <a:lnTo>
                  <a:pt x="6560" y="3287"/>
                </a:lnTo>
                <a:lnTo>
                  <a:pt x="6554" y="3474"/>
                </a:lnTo>
                <a:lnTo>
                  <a:pt x="6538" y="3660"/>
                </a:lnTo>
                <a:lnTo>
                  <a:pt x="6528" y="3700"/>
                </a:lnTo>
                <a:lnTo>
                  <a:pt x="6510" y="3735"/>
                </a:lnTo>
                <a:lnTo>
                  <a:pt x="6486" y="3765"/>
                </a:lnTo>
                <a:lnTo>
                  <a:pt x="6456" y="3791"/>
                </a:lnTo>
                <a:lnTo>
                  <a:pt x="6422" y="3809"/>
                </a:lnTo>
                <a:lnTo>
                  <a:pt x="6384" y="3819"/>
                </a:lnTo>
                <a:lnTo>
                  <a:pt x="6345" y="3821"/>
                </a:lnTo>
                <a:lnTo>
                  <a:pt x="6305" y="3819"/>
                </a:lnTo>
                <a:lnTo>
                  <a:pt x="6219" y="3825"/>
                </a:lnTo>
                <a:lnTo>
                  <a:pt x="6135" y="3839"/>
                </a:lnTo>
                <a:lnTo>
                  <a:pt x="6053" y="3865"/>
                </a:lnTo>
                <a:lnTo>
                  <a:pt x="5976" y="3899"/>
                </a:lnTo>
                <a:lnTo>
                  <a:pt x="5902" y="3941"/>
                </a:lnTo>
                <a:lnTo>
                  <a:pt x="5834" y="3993"/>
                </a:lnTo>
                <a:lnTo>
                  <a:pt x="5774" y="4050"/>
                </a:lnTo>
                <a:lnTo>
                  <a:pt x="5718" y="4116"/>
                </a:lnTo>
                <a:lnTo>
                  <a:pt x="5672" y="4186"/>
                </a:lnTo>
                <a:lnTo>
                  <a:pt x="5635" y="4264"/>
                </a:lnTo>
                <a:lnTo>
                  <a:pt x="5607" y="4341"/>
                </a:lnTo>
                <a:lnTo>
                  <a:pt x="5589" y="4421"/>
                </a:lnTo>
                <a:lnTo>
                  <a:pt x="5579" y="4501"/>
                </a:lnTo>
                <a:lnTo>
                  <a:pt x="5579" y="4583"/>
                </a:lnTo>
                <a:lnTo>
                  <a:pt x="5589" y="4662"/>
                </a:lnTo>
                <a:lnTo>
                  <a:pt x="5605" y="4740"/>
                </a:lnTo>
                <a:lnTo>
                  <a:pt x="5633" y="4816"/>
                </a:lnTo>
                <a:lnTo>
                  <a:pt x="5666" y="4888"/>
                </a:lnTo>
                <a:lnTo>
                  <a:pt x="5708" y="4957"/>
                </a:lnTo>
                <a:lnTo>
                  <a:pt x="5760" y="5021"/>
                </a:lnTo>
                <a:lnTo>
                  <a:pt x="5818" y="5081"/>
                </a:lnTo>
                <a:lnTo>
                  <a:pt x="5844" y="5111"/>
                </a:lnTo>
                <a:lnTo>
                  <a:pt x="5864" y="5147"/>
                </a:lnTo>
                <a:lnTo>
                  <a:pt x="5874" y="5183"/>
                </a:lnTo>
                <a:lnTo>
                  <a:pt x="5878" y="5221"/>
                </a:lnTo>
                <a:lnTo>
                  <a:pt x="5872" y="5260"/>
                </a:lnTo>
                <a:lnTo>
                  <a:pt x="5860" y="5296"/>
                </a:lnTo>
                <a:lnTo>
                  <a:pt x="5838" y="5330"/>
                </a:lnTo>
                <a:lnTo>
                  <a:pt x="5716" y="5474"/>
                </a:lnTo>
                <a:lnTo>
                  <a:pt x="5587" y="5607"/>
                </a:lnTo>
                <a:lnTo>
                  <a:pt x="5451" y="5735"/>
                </a:lnTo>
                <a:lnTo>
                  <a:pt x="5307" y="5854"/>
                </a:lnTo>
                <a:lnTo>
                  <a:pt x="5274" y="5876"/>
                </a:lnTo>
                <a:lnTo>
                  <a:pt x="5236" y="5888"/>
                </a:lnTo>
                <a:lnTo>
                  <a:pt x="5198" y="5894"/>
                </a:lnTo>
                <a:lnTo>
                  <a:pt x="5160" y="5890"/>
                </a:lnTo>
                <a:lnTo>
                  <a:pt x="5124" y="5878"/>
                </a:lnTo>
                <a:lnTo>
                  <a:pt x="5090" y="5860"/>
                </a:lnTo>
                <a:lnTo>
                  <a:pt x="5060" y="5834"/>
                </a:lnTo>
                <a:lnTo>
                  <a:pt x="5002" y="5779"/>
                </a:lnTo>
                <a:lnTo>
                  <a:pt x="4938" y="5731"/>
                </a:lnTo>
                <a:lnTo>
                  <a:pt x="4871" y="5689"/>
                </a:lnTo>
                <a:lnTo>
                  <a:pt x="4797" y="5657"/>
                </a:lnTo>
                <a:lnTo>
                  <a:pt x="4721" y="5629"/>
                </a:lnTo>
                <a:lnTo>
                  <a:pt x="4641" y="5611"/>
                </a:lnTo>
                <a:lnTo>
                  <a:pt x="4561" y="5601"/>
                </a:lnTo>
                <a:lnTo>
                  <a:pt x="4480" y="5601"/>
                </a:lnTo>
                <a:lnTo>
                  <a:pt x="4400" y="5607"/>
                </a:lnTo>
                <a:lnTo>
                  <a:pt x="4322" y="5623"/>
                </a:lnTo>
                <a:lnTo>
                  <a:pt x="4246" y="5649"/>
                </a:lnTo>
                <a:lnTo>
                  <a:pt x="4167" y="5689"/>
                </a:lnTo>
                <a:lnTo>
                  <a:pt x="4093" y="5737"/>
                </a:lnTo>
                <a:lnTo>
                  <a:pt x="4025" y="5793"/>
                </a:lnTo>
                <a:lnTo>
                  <a:pt x="3965" y="5856"/>
                </a:lnTo>
                <a:lnTo>
                  <a:pt x="3913" y="5928"/>
                </a:lnTo>
                <a:lnTo>
                  <a:pt x="3871" y="6004"/>
                </a:lnTo>
                <a:lnTo>
                  <a:pt x="3837" y="6086"/>
                </a:lnTo>
                <a:lnTo>
                  <a:pt x="3814" y="6169"/>
                </a:lnTo>
                <a:lnTo>
                  <a:pt x="3800" y="6257"/>
                </a:lnTo>
                <a:lnTo>
                  <a:pt x="3798" y="6349"/>
                </a:lnTo>
                <a:lnTo>
                  <a:pt x="3796" y="6389"/>
                </a:lnTo>
                <a:lnTo>
                  <a:pt x="3784" y="6424"/>
                </a:lnTo>
                <a:lnTo>
                  <a:pt x="3766" y="6458"/>
                </a:lnTo>
                <a:lnTo>
                  <a:pt x="3740" y="6488"/>
                </a:lnTo>
                <a:lnTo>
                  <a:pt x="3710" y="6510"/>
                </a:lnTo>
                <a:lnTo>
                  <a:pt x="3674" y="6528"/>
                </a:lnTo>
                <a:lnTo>
                  <a:pt x="3636" y="6536"/>
                </a:lnTo>
                <a:lnTo>
                  <a:pt x="3457" y="6550"/>
                </a:lnTo>
                <a:lnTo>
                  <a:pt x="3275" y="6556"/>
                </a:lnTo>
                <a:lnTo>
                  <a:pt x="3086" y="6550"/>
                </a:lnTo>
                <a:lnTo>
                  <a:pt x="2898" y="6534"/>
                </a:lnTo>
                <a:lnTo>
                  <a:pt x="2858" y="6524"/>
                </a:lnTo>
                <a:lnTo>
                  <a:pt x="2822" y="6508"/>
                </a:lnTo>
                <a:lnTo>
                  <a:pt x="2792" y="6484"/>
                </a:lnTo>
                <a:lnTo>
                  <a:pt x="2768" y="6454"/>
                </a:lnTo>
                <a:lnTo>
                  <a:pt x="2750" y="6421"/>
                </a:lnTo>
                <a:lnTo>
                  <a:pt x="2738" y="6383"/>
                </a:lnTo>
                <a:lnTo>
                  <a:pt x="2737" y="6343"/>
                </a:lnTo>
                <a:lnTo>
                  <a:pt x="2737" y="6259"/>
                </a:lnTo>
                <a:lnTo>
                  <a:pt x="2729" y="6177"/>
                </a:lnTo>
                <a:lnTo>
                  <a:pt x="2709" y="6100"/>
                </a:lnTo>
                <a:lnTo>
                  <a:pt x="2683" y="6024"/>
                </a:lnTo>
                <a:lnTo>
                  <a:pt x="2649" y="5950"/>
                </a:lnTo>
                <a:lnTo>
                  <a:pt x="2605" y="5882"/>
                </a:lnTo>
                <a:lnTo>
                  <a:pt x="2557" y="5821"/>
                </a:lnTo>
                <a:lnTo>
                  <a:pt x="2499" y="5763"/>
                </a:lnTo>
                <a:lnTo>
                  <a:pt x="2437" y="5711"/>
                </a:lnTo>
                <a:lnTo>
                  <a:pt x="2368" y="5667"/>
                </a:lnTo>
                <a:lnTo>
                  <a:pt x="2294" y="5631"/>
                </a:lnTo>
                <a:lnTo>
                  <a:pt x="2218" y="5605"/>
                </a:lnTo>
                <a:lnTo>
                  <a:pt x="2140" y="5587"/>
                </a:lnTo>
                <a:lnTo>
                  <a:pt x="2058" y="5581"/>
                </a:lnTo>
                <a:lnTo>
                  <a:pt x="1979" y="5581"/>
                </a:lnTo>
                <a:lnTo>
                  <a:pt x="1897" y="5591"/>
                </a:lnTo>
                <a:lnTo>
                  <a:pt x="1817" y="5609"/>
                </a:lnTo>
                <a:lnTo>
                  <a:pt x="1739" y="5635"/>
                </a:lnTo>
                <a:lnTo>
                  <a:pt x="1665" y="5669"/>
                </a:lnTo>
                <a:lnTo>
                  <a:pt x="1596" y="5711"/>
                </a:lnTo>
                <a:lnTo>
                  <a:pt x="1534" y="5759"/>
                </a:lnTo>
                <a:lnTo>
                  <a:pt x="1476" y="5815"/>
                </a:lnTo>
                <a:lnTo>
                  <a:pt x="1446" y="5842"/>
                </a:lnTo>
                <a:lnTo>
                  <a:pt x="1410" y="5860"/>
                </a:lnTo>
                <a:lnTo>
                  <a:pt x="1374" y="5872"/>
                </a:lnTo>
                <a:lnTo>
                  <a:pt x="1334" y="5874"/>
                </a:lnTo>
                <a:lnTo>
                  <a:pt x="1296" y="5870"/>
                </a:lnTo>
                <a:lnTo>
                  <a:pt x="1261" y="5856"/>
                </a:lnTo>
                <a:lnTo>
                  <a:pt x="1227" y="5834"/>
                </a:lnTo>
                <a:lnTo>
                  <a:pt x="1085" y="5715"/>
                </a:lnTo>
                <a:lnTo>
                  <a:pt x="951" y="5587"/>
                </a:lnTo>
                <a:lnTo>
                  <a:pt x="826" y="5452"/>
                </a:lnTo>
                <a:lnTo>
                  <a:pt x="708" y="5310"/>
                </a:lnTo>
                <a:lnTo>
                  <a:pt x="686" y="5276"/>
                </a:lnTo>
                <a:lnTo>
                  <a:pt x="672" y="5240"/>
                </a:lnTo>
                <a:lnTo>
                  <a:pt x="668" y="5203"/>
                </a:lnTo>
                <a:lnTo>
                  <a:pt x="670" y="5165"/>
                </a:lnTo>
                <a:lnTo>
                  <a:pt x="682" y="5127"/>
                </a:lnTo>
                <a:lnTo>
                  <a:pt x="700" y="5093"/>
                </a:lnTo>
                <a:lnTo>
                  <a:pt x="728" y="5063"/>
                </a:lnTo>
                <a:lnTo>
                  <a:pt x="784" y="5003"/>
                </a:lnTo>
                <a:lnTo>
                  <a:pt x="834" y="4939"/>
                </a:lnTo>
                <a:lnTo>
                  <a:pt x="876" y="4872"/>
                </a:lnTo>
                <a:lnTo>
                  <a:pt x="910" y="4800"/>
                </a:lnTo>
                <a:lnTo>
                  <a:pt x="935" y="4724"/>
                </a:lnTo>
                <a:lnTo>
                  <a:pt x="953" y="4646"/>
                </a:lnTo>
                <a:lnTo>
                  <a:pt x="963" y="4569"/>
                </a:lnTo>
                <a:lnTo>
                  <a:pt x="963" y="4489"/>
                </a:lnTo>
                <a:lnTo>
                  <a:pt x="955" y="4409"/>
                </a:lnTo>
                <a:lnTo>
                  <a:pt x="937" y="4330"/>
                </a:lnTo>
                <a:lnTo>
                  <a:pt x="910" y="4252"/>
                </a:lnTo>
                <a:lnTo>
                  <a:pt x="872" y="4172"/>
                </a:lnTo>
                <a:lnTo>
                  <a:pt x="824" y="4098"/>
                </a:lnTo>
                <a:lnTo>
                  <a:pt x="768" y="4031"/>
                </a:lnTo>
                <a:lnTo>
                  <a:pt x="706" y="3971"/>
                </a:lnTo>
                <a:lnTo>
                  <a:pt x="636" y="3921"/>
                </a:lnTo>
                <a:lnTo>
                  <a:pt x="562" y="3877"/>
                </a:lnTo>
                <a:lnTo>
                  <a:pt x="485" y="3845"/>
                </a:lnTo>
                <a:lnTo>
                  <a:pt x="405" y="3821"/>
                </a:lnTo>
                <a:lnTo>
                  <a:pt x="321" y="3807"/>
                </a:lnTo>
                <a:lnTo>
                  <a:pt x="235" y="3803"/>
                </a:lnTo>
                <a:lnTo>
                  <a:pt x="195" y="3799"/>
                </a:lnTo>
                <a:lnTo>
                  <a:pt x="154" y="3787"/>
                </a:lnTo>
                <a:lnTo>
                  <a:pt x="116" y="3769"/>
                </a:lnTo>
                <a:lnTo>
                  <a:pt x="80" y="3745"/>
                </a:lnTo>
                <a:lnTo>
                  <a:pt x="52" y="3716"/>
                </a:lnTo>
                <a:lnTo>
                  <a:pt x="30" y="3680"/>
                </a:lnTo>
                <a:lnTo>
                  <a:pt x="20" y="3642"/>
                </a:lnTo>
                <a:lnTo>
                  <a:pt x="6" y="3456"/>
                </a:lnTo>
                <a:lnTo>
                  <a:pt x="0" y="3269"/>
                </a:lnTo>
                <a:lnTo>
                  <a:pt x="6" y="3082"/>
                </a:lnTo>
                <a:lnTo>
                  <a:pt x="22" y="2896"/>
                </a:lnTo>
                <a:lnTo>
                  <a:pt x="30" y="2858"/>
                </a:lnTo>
                <a:lnTo>
                  <a:pt x="46" y="2823"/>
                </a:lnTo>
                <a:lnTo>
                  <a:pt x="68" y="2793"/>
                </a:lnTo>
                <a:lnTo>
                  <a:pt x="98" y="2769"/>
                </a:lnTo>
                <a:lnTo>
                  <a:pt x="130" y="2751"/>
                </a:lnTo>
                <a:lnTo>
                  <a:pt x="170" y="2739"/>
                </a:lnTo>
                <a:lnTo>
                  <a:pt x="211" y="2737"/>
                </a:lnTo>
                <a:lnTo>
                  <a:pt x="307" y="2731"/>
                </a:lnTo>
                <a:lnTo>
                  <a:pt x="397" y="2715"/>
                </a:lnTo>
                <a:lnTo>
                  <a:pt x="485" y="2691"/>
                </a:lnTo>
                <a:lnTo>
                  <a:pt x="568" y="2657"/>
                </a:lnTo>
                <a:lnTo>
                  <a:pt x="646" y="2615"/>
                </a:lnTo>
                <a:lnTo>
                  <a:pt x="718" y="2565"/>
                </a:lnTo>
                <a:lnTo>
                  <a:pt x="782" y="2508"/>
                </a:lnTo>
                <a:lnTo>
                  <a:pt x="838" y="2442"/>
                </a:lnTo>
                <a:lnTo>
                  <a:pt x="886" y="2370"/>
                </a:lnTo>
                <a:lnTo>
                  <a:pt x="925" y="2292"/>
                </a:lnTo>
                <a:lnTo>
                  <a:pt x="953" y="2215"/>
                </a:lnTo>
                <a:lnTo>
                  <a:pt x="971" y="2135"/>
                </a:lnTo>
                <a:lnTo>
                  <a:pt x="979" y="2055"/>
                </a:lnTo>
                <a:lnTo>
                  <a:pt x="979" y="1975"/>
                </a:lnTo>
                <a:lnTo>
                  <a:pt x="971" y="1896"/>
                </a:lnTo>
                <a:lnTo>
                  <a:pt x="953" y="1816"/>
                </a:lnTo>
                <a:lnTo>
                  <a:pt x="927" y="1740"/>
                </a:lnTo>
                <a:lnTo>
                  <a:pt x="894" y="1668"/>
                </a:lnTo>
                <a:lnTo>
                  <a:pt x="850" y="1599"/>
                </a:lnTo>
                <a:lnTo>
                  <a:pt x="800" y="1535"/>
                </a:lnTo>
                <a:lnTo>
                  <a:pt x="742" y="1475"/>
                </a:lnTo>
                <a:lnTo>
                  <a:pt x="714" y="1445"/>
                </a:lnTo>
                <a:lnTo>
                  <a:pt x="696" y="1411"/>
                </a:lnTo>
                <a:lnTo>
                  <a:pt x="684" y="1373"/>
                </a:lnTo>
                <a:lnTo>
                  <a:pt x="682" y="1336"/>
                </a:lnTo>
                <a:lnTo>
                  <a:pt x="686" y="1298"/>
                </a:lnTo>
                <a:lnTo>
                  <a:pt x="700" y="1260"/>
                </a:lnTo>
                <a:lnTo>
                  <a:pt x="722" y="1226"/>
                </a:lnTo>
                <a:lnTo>
                  <a:pt x="844" y="1084"/>
                </a:lnTo>
                <a:lnTo>
                  <a:pt x="971" y="949"/>
                </a:lnTo>
                <a:lnTo>
                  <a:pt x="1109" y="821"/>
                </a:lnTo>
                <a:lnTo>
                  <a:pt x="1253" y="702"/>
                </a:lnTo>
                <a:lnTo>
                  <a:pt x="1286" y="680"/>
                </a:lnTo>
                <a:lnTo>
                  <a:pt x="1322" y="668"/>
                </a:lnTo>
                <a:lnTo>
                  <a:pt x="1362" y="664"/>
                </a:lnTo>
                <a:lnTo>
                  <a:pt x="1400" y="666"/>
                </a:lnTo>
                <a:lnTo>
                  <a:pt x="1436" y="678"/>
                </a:lnTo>
                <a:lnTo>
                  <a:pt x="1470" y="696"/>
                </a:lnTo>
                <a:lnTo>
                  <a:pt x="1500" y="722"/>
                </a:lnTo>
                <a:lnTo>
                  <a:pt x="1558" y="777"/>
                </a:lnTo>
                <a:lnTo>
                  <a:pt x="1620" y="825"/>
                </a:lnTo>
                <a:lnTo>
                  <a:pt x="1689" y="867"/>
                </a:lnTo>
                <a:lnTo>
                  <a:pt x="1763" y="901"/>
                </a:lnTo>
                <a:lnTo>
                  <a:pt x="1839" y="927"/>
                </a:lnTo>
                <a:lnTo>
                  <a:pt x="1919" y="945"/>
                </a:lnTo>
                <a:lnTo>
                  <a:pt x="1999" y="955"/>
                </a:lnTo>
                <a:lnTo>
                  <a:pt x="2080" y="955"/>
                </a:lnTo>
                <a:lnTo>
                  <a:pt x="2160" y="949"/>
                </a:lnTo>
                <a:lnTo>
                  <a:pt x="2238" y="933"/>
                </a:lnTo>
                <a:lnTo>
                  <a:pt x="2312" y="907"/>
                </a:lnTo>
                <a:lnTo>
                  <a:pt x="2385" y="871"/>
                </a:lnTo>
                <a:lnTo>
                  <a:pt x="2453" y="829"/>
                </a:lnTo>
                <a:lnTo>
                  <a:pt x="2517" y="779"/>
                </a:lnTo>
                <a:lnTo>
                  <a:pt x="2573" y="724"/>
                </a:lnTo>
                <a:lnTo>
                  <a:pt x="2623" y="662"/>
                </a:lnTo>
                <a:lnTo>
                  <a:pt x="2667" y="594"/>
                </a:lnTo>
                <a:lnTo>
                  <a:pt x="2701" y="524"/>
                </a:lnTo>
                <a:lnTo>
                  <a:pt x="2729" y="448"/>
                </a:lnTo>
                <a:lnTo>
                  <a:pt x="2748" y="371"/>
                </a:lnTo>
                <a:lnTo>
                  <a:pt x="2758" y="291"/>
                </a:lnTo>
                <a:lnTo>
                  <a:pt x="2760" y="207"/>
                </a:lnTo>
                <a:lnTo>
                  <a:pt x="2764" y="167"/>
                </a:lnTo>
                <a:lnTo>
                  <a:pt x="2774" y="132"/>
                </a:lnTo>
                <a:lnTo>
                  <a:pt x="2794" y="98"/>
                </a:lnTo>
                <a:lnTo>
                  <a:pt x="2818" y="68"/>
                </a:lnTo>
                <a:lnTo>
                  <a:pt x="2850" y="46"/>
                </a:lnTo>
                <a:lnTo>
                  <a:pt x="2884" y="30"/>
                </a:lnTo>
                <a:lnTo>
                  <a:pt x="2924" y="20"/>
                </a:lnTo>
                <a:lnTo>
                  <a:pt x="3107" y="6"/>
                </a:lnTo>
                <a:lnTo>
                  <a:pt x="32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313813" y="4079716"/>
            <a:ext cx="250719" cy="164420"/>
            <a:chOff x="6243638" y="2000251"/>
            <a:chExt cx="5207000" cy="3414713"/>
          </a:xfrm>
          <a:solidFill>
            <a:schemeClr val="bg1"/>
          </a:solidFill>
        </p:grpSpPr>
        <p:sp>
          <p:nvSpPr>
            <p:cNvPr id="91" name="Freeform 26"/>
            <p:cNvSpPr>
              <a:spLocks noEditPoints="1"/>
            </p:cNvSpPr>
            <p:nvPr/>
          </p:nvSpPr>
          <p:spPr bwMode="auto">
            <a:xfrm>
              <a:off x="6243638" y="4902201"/>
              <a:ext cx="5207000" cy="512763"/>
            </a:xfrm>
            <a:custGeom>
              <a:avLst/>
              <a:gdLst>
                <a:gd name="T0" fmla="*/ 2792 w 6560"/>
                <a:gd name="T1" fmla="*/ 435 h 645"/>
                <a:gd name="T2" fmla="*/ 3768 w 6560"/>
                <a:gd name="T3" fmla="*/ 210 h 645"/>
                <a:gd name="T4" fmla="*/ 34 w 6560"/>
                <a:gd name="T5" fmla="*/ 0 h 645"/>
                <a:gd name="T6" fmla="*/ 6534 w 6560"/>
                <a:gd name="T7" fmla="*/ 0 h 645"/>
                <a:gd name="T8" fmla="*/ 6546 w 6560"/>
                <a:gd name="T9" fmla="*/ 6 h 645"/>
                <a:gd name="T10" fmla="*/ 6556 w 6560"/>
                <a:gd name="T11" fmla="*/ 19 h 645"/>
                <a:gd name="T12" fmla="*/ 6560 w 6560"/>
                <a:gd name="T13" fmla="*/ 37 h 645"/>
                <a:gd name="T14" fmla="*/ 6556 w 6560"/>
                <a:gd name="T15" fmla="*/ 53 h 645"/>
                <a:gd name="T16" fmla="*/ 6546 w 6560"/>
                <a:gd name="T17" fmla="*/ 93 h 645"/>
                <a:gd name="T18" fmla="*/ 6526 w 6560"/>
                <a:gd name="T19" fmla="*/ 151 h 645"/>
                <a:gd name="T20" fmla="*/ 6492 w 6560"/>
                <a:gd name="T21" fmla="*/ 222 h 645"/>
                <a:gd name="T22" fmla="*/ 6445 w 6560"/>
                <a:gd name="T23" fmla="*/ 301 h 645"/>
                <a:gd name="T24" fmla="*/ 6379 w 6560"/>
                <a:gd name="T25" fmla="*/ 385 h 645"/>
                <a:gd name="T26" fmla="*/ 6293 w 6560"/>
                <a:gd name="T27" fmla="*/ 464 h 645"/>
                <a:gd name="T28" fmla="*/ 6186 w 6560"/>
                <a:gd name="T29" fmla="*/ 534 h 645"/>
                <a:gd name="T30" fmla="*/ 6053 w 6560"/>
                <a:gd name="T31" fmla="*/ 591 h 645"/>
                <a:gd name="T32" fmla="*/ 5891 w 6560"/>
                <a:gd name="T33" fmla="*/ 631 h 645"/>
                <a:gd name="T34" fmla="*/ 5700 w 6560"/>
                <a:gd name="T35" fmla="*/ 645 h 645"/>
                <a:gd name="T36" fmla="*/ 760 w 6560"/>
                <a:gd name="T37" fmla="*/ 641 h 645"/>
                <a:gd name="T38" fmla="*/ 583 w 6560"/>
                <a:gd name="T39" fmla="*/ 613 h 645"/>
                <a:gd name="T40" fmla="*/ 438 w 6560"/>
                <a:gd name="T41" fmla="*/ 566 h 645"/>
                <a:gd name="T42" fmla="*/ 316 w 6560"/>
                <a:gd name="T43" fmla="*/ 500 h 645"/>
                <a:gd name="T44" fmla="*/ 221 w 6560"/>
                <a:gd name="T45" fmla="*/ 425 h 645"/>
                <a:gd name="T46" fmla="*/ 145 w 6560"/>
                <a:gd name="T47" fmla="*/ 343 h 645"/>
                <a:gd name="T48" fmla="*/ 90 w 6560"/>
                <a:gd name="T49" fmla="*/ 262 h 645"/>
                <a:gd name="T50" fmla="*/ 50 w 6560"/>
                <a:gd name="T51" fmla="*/ 186 h 645"/>
                <a:gd name="T52" fmla="*/ 22 w 6560"/>
                <a:gd name="T53" fmla="*/ 121 h 645"/>
                <a:gd name="T54" fmla="*/ 8 w 6560"/>
                <a:gd name="T55" fmla="*/ 71 h 645"/>
                <a:gd name="T56" fmla="*/ 2 w 6560"/>
                <a:gd name="T57" fmla="*/ 43 h 645"/>
                <a:gd name="T58" fmla="*/ 0 w 6560"/>
                <a:gd name="T59" fmla="*/ 31 h 645"/>
                <a:gd name="T60" fmla="*/ 4 w 6560"/>
                <a:gd name="T61" fmla="*/ 17 h 645"/>
                <a:gd name="T62" fmla="*/ 16 w 6560"/>
                <a:gd name="T63" fmla="*/ 6 h 645"/>
                <a:gd name="T64" fmla="*/ 34 w 6560"/>
                <a:gd name="T65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60" h="645">
                  <a:moveTo>
                    <a:pt x="2792" y="210"/>
                  </a:moveTo>
                  <a:lnTo>
                    <a:pt x="2792" y="435"/>
                  </a:lnTo>
                  <a:lnTo>
                    <a:pt x="3768" y="435"/>
                  </a:lnTo>
                  <a:lnTo>
                    <a:pt x="3768" y="210"/>
                  </a:lnTo>
                  <a:lnTo>
                    <a:pt x="2792" y="210"/>
                  </a:lnTo>
                  <a:close/>
                  <a:moveTo>
                    <a:pt x="34" y="0"/>
                  </a:moveTo>
                  <a:lnTo>
                    <a:pt x="6526" y="0"/>
                  </a:lnTo>
                  <a:lnTo>
                    <a:pt x="6534" y="0"/>
                  </a:lnTo>
                  <a:lnTo>
                    <a:pt x="6540" y="4"/>
                  </a:lnTo>
                  <a:lnTo>
                    <a:pt x="6546" y="6"/>
                  </a:lnTo>
                  <a:lnTo>
                    <a:pt x="6552" y="11"/>
                  </a:lnTo>
                  <a:lnTo>
                    <a:pt x="6556" y="19"/>
                  </a:lnTo>
                  <a:lnTo>
                    <a:pt x="6560" y="29"/>
                  </a:lnTo>
                  <a:lnTo>
                    <a:pt x="6560" y="37"/>
                  </a:lnTo>
                  <a:lnTo>
                    <a:pt x="6558" y="43"/>
                  </a:lnTo>
                  <a:lnTo>
                    <a:pt x="6556" y="53"/>
                  </a:lnTo>
                  <a:lnTo>
                    <a:pt x="6552" y="71"/>
                  </a:lnTo>
                  <a:lnTo>
                    <a:pt x="6546" y="93"/>
                  </a:lnTo>
                  <a:lnTo>
                    <a:pt x="6536" y="121"/>
                  </a:lnTo>
                  <a:lnTo>
                    <a:pt x="6526" y="151"/>
                  </a:lnTo>
                  <a:lnTo>
                    <a:pt x="6510" y="186"/>
                  </a:lnTo>
                  <a:lnTo>
                    <a:pt x="6492" y="222"/>
                  </a:lnTo>
                  <a:lnTo>
                    <a:pt x="6470" y="262"/>
                  </a:lnTo>
                  <a:lnTo>
                    <a:pt x="6445" y="301"/>
                  </a:lnTo>
                  <a:lnTo>
                    <a:pt x="6415" y="343"/>
                  </a:lnTo>
                  <a:lnTo>
                    <a:pt x="6379" y="385"/>
                  </a:lnTo>
                  <a:lnTo>
                    <a:pt x="6339" y="425"/>
                  </a:lnTo>
                  <a:lnTo>
                    <a:pt x="6293" y="464"/>
                  </a:lnTo>
                  <a:lnTo>
                    <a:pt x="6244" y="500"/>
                  </a:lnTo>
                  <a:lnTo>
                    <a:pt x="6186" y="534"/>
                  </a:lnTo>
                  <a:lnTo>
                    <a:pt x="6122" y="566"/>
                  </a:lnTo>
                  <a:lnTo>
                    <a:pt x="6053" y="591"/>
                  </a:lnTo>
                  <a:lnTo>
                    <a:pt x="5975" y="613"/>
                  </a:lnTo>
                  <a:lnTo>
                    <a:pt x="5891" y="631"/>
                  </a:lnTo>
                  <a:lnTo>
                    <a:pt x="5800" y="641"/>
                  </a:lnTo>
                  <a:lnTo>
                    <a:pt x="5700" y="645"/>
                  </a:lnTo>
                  <a:lnTo>
                    <a:pt x="860" y="645"/>
                  </a:lnTo>
                  <a:lnTo>
                    <a:pt x="760" y="641"/>
                  </a:lnTo>
                  <a:lnTo>
                    <a:pt x="669" y="631"/>
                  </a:lnTo>
                  <a:lnTo>
                    <a:pt x="583" y="613"/>
                  </a:lnTo>
                  <a:lnTo>
                    <a:pt x="507" y="591"/>
                  </a:lnTo>
                  <a:lnTo>
                    <a:pt x="438" y="566"/>
                  </a:lnTo>
                  <a:lnTo>
                    <a:pt x="374" y="534"/>
                  </a:lnTo>
                  <a:lnTo>
                    <a:pt x="316" y="500"/>
                  </a:lnTo>
                  <a:lnTo>
                    <a:pt x="267" y="464"/>
                  </a:lnTo>
                  <a:lnTo>
                    <a:pt x="221" y="425"/>
                  </a:lnTo>
                  <a:lnTo>
                    <a:pt x="181" y="385"/>
                  </a:lnTo>
                  <a:lnTo>
                    <a:pt x="145" y="343"/>
                  </a:lnTo>
                  <a:lnTo>
                    <a:pt x="115" y="301"/>
                  </a:lnTo>
                  <a:lnTo>
                    <a:pt x="90" y="262"/>
                  </a:lnTo>
                  <a:lnTo>
                    <a:pt x="68" y="222"/>
                  </a:lnTo>
                  <a:lnTo>
                    <a:pt x="50" y="186"/>
                  </a:lnTo>
                  <a:lnTo>
                    <a:pt x="34" y="151"/>
                  </a:lnTo>
                  <a:lnTo>
                    <a:pt x="22" y="121"/>
                  </a:lnTo>
                  <a:lnTo>
                    <a:pt x="14" y="93"/>
                  </a:lnTo>
                  <a:lnTo>
                    <a:pt x="8" y="71"/>
                  </a:lnTo>
                  <a:lnTo>
                    <a:pt x="4" y="53"/>
                  </a:lnTo>
                  <a:lnTo>
                    <a:pt x="2" y="43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2" y="23"/>
                  </a:lnTo>
                  <a:lnTo>
                    <a:pt x="4" y="17"/>
                  </a:lnTo>
                  <a:lnTo>
                    <a:pt x="8" y="11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27"/>
            <p:cNvSpPr>
              <a:spLocks noEditPoints="1"/>
            </p:cNvSpPr>
            <p:nvPr/>
          </p:nvSpPr>
          <p:spPr bwMode="auto">
            <a:xfrm>
              <a:off x="6699251" y="2000251"/>
              <a:ext cx="4295775" cy="2717800"/>
            </a:xfrm>
            <a:custGeom>
              <a:avLst/>
              <a:gdLst>
                <a:gd name="T0" fmla="*/ 472 w 5414"/>
                <a:gd name="T1" fmla="*/ 471 h 3424"/>
                <a:gd name="T2" fmla="*/ 472 w 5414"/>
                <a:gd name="T3" fmla="*/ 2953 h 3424"/>
                <a:gd name="T4" fmla="*/ 4942 w 5414"/>
                <a:gd name="T5" fmla="*/ 2953 h 3424"/>
                <a:gd name="T6" fmla="*/ 4942 w 5414"/>
                <a:gd name="T7" fmla="*/ 471 h 3424"/>
                <a:gd name="T8" fmla="*/ 472 w 5414"/>
                <a:gd name="T9" fmla="*/ 471 h 3424"/>
                <a:gd name="T10" fmla="*/ 135 w 5414"/>
                <a:gd name="T11" fmla="*/ 0 h 3424"/>
                <a:gd name="T12" fmla="*/ 5279 w 5414"/>
                <a:gd name="T13" fmla="*/ 0 h 3424"/>
                <a:gd name="T14" fmla="*/ 5315 w 5414"/>
                <a:gd name="T15" fmla="*/ 6 h 3424"/>
                <a:gd name="T16" fmla="*/ 5346 w 5414"/>
                <a:gd name="T17" fmla="*/ 20 h 3424"/>
                <a:gd name="T18" fmla="*/ 5374 w 5414"/>
                <a:gd name="T19" fmla="*/ 40 h 3424"/>
                <a:gd name="T20" fmla="*/ 5396 w 5414"/>
                <a:gd name="T21" fmla="*/ 67 h 3424"/>
                <a:gd name="T22" fmla="*/ 5408 w 5414"/>
                <a:gd name="T23" fmla="*/ 99 h 3424"/>
                <a:gd name="T24" fmla="*/ 5414 w 5414"/>
                <a:gd name="T25" fmla="*/ 135 h 3424"/>
                <a:gd name="T26" fmla="*/ 5414 w 5414"/>
                <a:gd name="T27" fmla="*/ 3289 h 3424"/>
                <a:gd name="T28" fmla="*/ 5408 w 5414"/>
                <a:gd name="T29" fmla="*/ 3325 h 3424"/>
                <a:gd name="T30" fmla="*/ 5396 w 5414"/>
                <a:gd name="T31" fmla="*/ 3357 h 3424"/>
                <a:gd name="T32" fmla="*/ 5374 w 5414"/>
                <a:gd name="T33" fmla="*/ 3384 h 3424"/>
                <a:gd name="T34" fmla="*/ 5346 w 5414"/>
                <a:gd name="T35" fmla="*/ 3404 h 3424"/>
                <a:gd name="T36" fmla="*/ 5315 w 5414"/>
                <a:gd name="T37" fmla="*/ 3418 h 3424"/>
                <a:gd name="T38" fmla="*/ 5279 w 5414"/>
                <a:gd name="T39" fmla="*/ 3424 h 3424"/>
                <a:gd name="T40" fmla="*/ 135 w 5414"/>
                <a:gd name="T41" fmla="*/ 3424 h 3424"/>
                <a:gd name="T42" fmla="*/ 100 w 5414"/>
                <a:gd name="T43" fmla="*/ 3418 h 3424"/>
                <a:gd name="T44" fmla="*/ 68 w 5414"/>
                <a:gd name="T45" fmla="*/ 3404 h 3424"/>
                <a:gd name="T46" fmla="*/ 40 w 5414"/>
                <a:gd name="T47" fmla="*/ 3384 h 3424"/>
                <a:gd name="T48" fmla="*/ 18 w 5414"/>
                <a:gd name="T49" fmla="*/ 3357 h 3424"/>
                <a:gd name="T50" fmla="*/ 4 w 5414"/>
                <a:gd name="T51" fmla="*/ 3325 h 3424"/>
                <a:gd name="T52" fmla="*/ 0 w 5414"/>
                <a:gd name="T53" fmla="*/ 3289 h 3424"/>
                <a:gd name="T54" fmla="*/ 0 w 5414"/>
                <a:gd name="T55" fmla="*/ 135 h 3424"/>
                <a:gd name="T56" fmla="*/ 4 w 5414"/>
                <a:gd name="T57" fmla="*/ 99 h 3424"/>
                <a:gd name="T58" fmla="*/ 18 w 5414"/>
                <a:gd name="T59" fmla="*/ 67 h 3424"/>
                <a:gd name="T60" fmla="*/ 40 w 5414"/>
                <a:gd name="T61" fmla="*/ 40 h 3424"/>
                <a:gd name="T62" fmla="*/ 68 w 5414"/>
                <a:gd name="T63" fmla="*/ 20 h 3424"/>
                <a:gd name="T64" fmla="*/ 100 w 5414"/>
                <a:gd name="T65" fmla="*/ 6 h 3424"/>
                <a:gd name="T66" fmla="*/ 135 w 5414"/>
                <a:gd name="T67" fmla="*/ 0 h 3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14" h="3424">
                  <a:moveTo>
                    <a:pt x="472" y="471"/>
                  </a:moveTo>
                  <a:lnTo>
                    <a:pt x="472" y="2953"/>
                  </a:lnTo>
                  <a:lnTo>
                    <a:pt x="4942" y="2953"/>
                  </a:lnTo>
                  <a:lnTo>
                    <a:pt x="4942" y="471"/>
                  </a:lnTo>
                  <a:lnTo>
                    <a:pt x="472" y="471"/>
                  </a:lnTo>
                  <a:close/>
                  <a:moveTo>
                    <a:pt x="135" y="0"/>
                  </a:moveTo>
                  <a:lnTo>
                    <a:pt x="5279" y="0"/>
                  </a:lnTo>
                  <a:lnTo>
                    <a:pt x="5315" y="6"/>
                  </a:lnTo>
                  <a:lnTo>
                    <a:pt x="5346" y="20"/>
                  </a:lnTo>
                  <a:lnTo>
                    <a:pt x="5374" y="40"/>
                  </a:lnTo>
                  <a:lnTo>
                    <a:pt x="5396" y="67"/>
                  </a:lnTo>
                  <a:lnTo>
                    <a:pt x="5408" y="99"/>
                  </a:lnTo>
                  <a:lnTo>
                    <a:pt x="5414" y="135"/>
                  </a:lnTo>
                  <a:lnTo>
                    <a:pt x="5414" y="3289"/>
                  </a:lnTo>
                  <a:lnTo>
                    <a:pt x="5408" y="3325"/>
                  </a:lnTo>
                  <a:lnTo>
                    <a:pt x="5396" y="3357"/>
                  </a:lnTo>
                  <a:lnTo>
                    <a:pt x="5374" y="3384"/>
                  </a:lnTo>
                  <a:lnTo>
                    <a:pt x="5346" y="3404"/>
                  </a:lnTo>
                  <a:lnTo>
                    <a:pt x="5315" y="3418"/>
                  </a:lnTo>
                  <a:lnTo>
                    <a:pt x="5279" y="3424"/>
                  </a:lnTo>
                  <a:lnTo>
                    <a:pt x="135" y="3424"/>
                  </a:lnTo>
                  <a:lnTo>
                    <a:pt x="100" y="3418"/>
                  </a:lnTo>
                  <a:lnTo>
                    <a:pt x="68" y="3404"/>
                  </a:lnTo>
                  <a:lnTo>
                    <a:pt x="40" y="3384"/>
                  </a:lnTo>
                  <a:lnTo>
                    <a:pt x="18" y="3357"/>
                  </a:lnTo>
                  <a:lnTo>
                    <a:pt x="4" y="3325"/>
                  </a:lnTo>
                  <a:lnTo>
                    <a:pt x="0" y="3289"/>
                  </a:lnTo>
                  <a:lnTo>
                    <a:pt x="0" y="135"/>
                  </a:lnTo>
                  <a:lnTo>
                    <a:pt x="4" y="99"/>
                  </a:lnTo>
                  <a:lnTo>
                    <a:pt x="18" y="67"/>
                  </a:lnTo>
                  <a:lnTo>
                    <a:pt x="40" y="40"/>
                  </a:lnTo>
                  <a:lnTo>
                    <a:pt x="68" y="20"/>
                  </a:lnTo>
                  <a:lnTo>
                    <a:pt x="100" y="6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4" name="Picture 86">
            <a:extLst>
              <a:ext uri="{FF2B5EF4-FFF2-40B4-BE49-F238E27FC236}">
                <a16:creationId xmlns:a16="http://schemas.microsoft.com/office/drawing/2014/main" id="{6B9DBB2C-A775-E34F-ADDD-4CCFADBC1F7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4929" y="2207451"/>
            <a:ext cx="109100" cy="17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3FAD845-E3E1-EC4C-BF10-3D1573F20E4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78" y="2207451"/>
            <a:ext cx="224416" cy="179873"/>
          </a:xfrm>
          <a:prstGeom prst="rect">
            <a:avLst/>
          </a:prstGeom>
        </p:spPr>
      </p:pic>
      <p:pic>
        <p:nvPicPr>
          <p:cNvPr id="66" name="Bildobjekt 282">
            <a:extLst>
              <a:ext uri="{FF2B5EF4-FFF2-40B4-BE49-F238E27FC236}">
                <a16:creationId xmlns:a16="http://schemas.microsoft.com/office/drawing/2014/main" id="{CB1D1AE3-8F1B-4046-8588-8162D349B2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tretch>
            <a:fillRect/>
          </a:stretch>
        </p:blipFill>
        <p:spPr>
          <a:xfrm>
            <a:off x="1742390" y="2404168"/>
            <a:ext cx="174174" cy="17987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D9E5533-0658-FA41-96B8-3FE4B485477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7" y="2404168"/>
            <a:ext cx="224416" cy="17987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37FC905-354A-174E-BE9B-A0D9D0D19F6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0678" y="2404168"/>
            <a:ext cx="224416" cy="1798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4B6504E-CAAB-334C-8075-D05D849471E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077" y="2207451"/>
            <a:ext cx="224417" cy="17987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3D740B5-FF81-C440-B11C-8C9B4A294F9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7699" y="1082259"/>
            <a:ext cx="337825" cy="27699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C1CBAAA7-28EF-5948-A004-1E5DA66BC0F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1157" y="1074841"/>
            <a:ext cx="337825" cy="27699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5E15A85-281C-4044-8712-B2DDC03968C7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0412" y="1286995"/>
            <a:ext cx="337825" cy="27699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7979B274-AA99-BA4E-B0B0-E4A1464844AD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0121" y="1470921"/>
            <a:ext cx="337825" cy="2769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71EB1BF-C143-D94B-ADED-7B52314B33F6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9727" y="1455604"/>
            <a:ext cx="337825" cy="276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95285-D2B0-EA45-8D43-93877513D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431" y="3043516"/>
            <a:ext cx="490759" cy="490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507CB-FCFF-564C-BB34-8B0AF511C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8352" y="3978918"/>
            <a:ext cx="419885" cy="46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26">
            <a:extLst>
              <a:ext uri="{FF2B5EF4-FFF2-40B4-BE49-F238E27FC236}">
                <a16:creationId xmlns:a16="http://schemas.microsoft.com/office/drawing/2014/main" id="{BCF9DB1D-8254-4213-86BA-EBE911D3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" y="913271"/>
            <a:ext cx="2047685" cy="2373247"/>
          </a:xfrm>
          <a:prstGeom prst="rect">
            <a:avLst/>
          </a:prstGeom>
          <a:solidFill>
            <a:srgbClr val="5688AA"/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1800" b="0" i="0" u="none" strike="noStrike" kern="1200" cap="none" spc="0" normalizeH="0" baseline="0" noProof="0">
              <a:ln>
                <a:noFill/>
              </a:ln>
              <a:solidFill>
                <a:srgbClr val="535B5B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5" name="Shape 126">
            <a:extLst>
              <a:ext uri="{FF2B5EF4-FFF2-40B4-BE49-F238E27FC236}">
                <a16:creationId xmlns:a16="http://schemas.microsoft.com/office/drawing/2014/main" id="{0E2FDD58-BA97-421B-B86C-8972BB097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191" y="913271"/>
            <a:ext cx="2037108" cy="2373247"/>
          </a:xfrm>
          <a:prstGeom prst="rect">
            <a:avLst/>
          </a:prstGeom>
          <a:solidFill>
            <a:srgbClr val="8EAFC6"/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1800" b="0" i="0" u="none" strike="noStrike" kern="1200" cap="none" spc="0" normalizeH="0" baseline="0" noProof="0">
              <a:ln>
                <a:noFill/>
              </a:ln>
              <a:solidFill>
                <a:srgbClr val="535B5B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6" name="Shape 126">
            <a:extLst>
              <a:ext uri="{FF2B5EF4-FFF2-40B4-BE49-F238E27FC236}">
                <a16:creationId xmlns:a16="http://schemas.microsoft.com/office/drawing/2014/main" id="{39E45ECD-9C05-405B-B6F6-572158FDD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3240" y="913271"/>
            <a:ext cx="2049826" cy="2373247"/>
          </a:xfrm>
          <a:prstGeom prst="rect">
            <a:avLst/>
          </a:prstGeom>
          <a:solidFill>
            <a:srgbClr val="C6D7E3">
              <a:alpha val="89804"/>
            </a:srgbClr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1800" b="0" i="0" u="none" strike="noStrike" kern="1200" cap="none" spc="0" normalizeH="0" baseline="0" noProof="0">
              <a:ln>
                <a:noFill/>
              </a:ln>
              <a:solidFill>
                <a:srgbClr val="535B5B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EC4F056-5EEA-43F6-A153-64EE11C494E0}"/>
              </a:ext>
            </a:extLst>
          </p:cNvPr>
          <p:cNvSpPr txBox="1">
            <a:spLocks/>
          </p:cNvSpPr>
          <p:nvPr/>
        </p:nvSpPr>
        <p:spPr>
          <a:xfrm>
            <a:off x="4626918" y="1690288"/>
            <a:ext cx="1935666" cy="1665686"/>
          </a:xfrm>
          <a:prstGeom prst="rect">
            <a:avLst/>
          </a:prstGeom>
        </p:spPr>
        <p:txBody>
          <a:bodyPr lIns="0" tIns="0" rIns="0" bIns="0"/>
          <a:lstStyle>
            <a:lvl1pPr marL="9525" indent="15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/>
              <a:defRPr sz="2200" kern="12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925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925" indent="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8650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Wingdings" charset="2"/>
              <a:buChar char="v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8" marR="0" lvl="0" indent="893" algn="ctr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Security and compliance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with a focus on data protection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35A5A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A focus on policy &amp; privacy for regulated industries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Signed workloads with runtime isolation and data encryption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Compliance supported with reporting and auditing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35A5A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792BAD5-2FD7-44DC-AB4E-FD53EB2D9DF3}"/>
              </a:ext>
            </a:extLst>
          </p:cNvPr>
          <p:cNvSpPr txBox="1">
            <a:spLocks/>
          </p:cNvSpPr>
          <p:nvPr/>
        </p:nvSpPr>
        <p:spPr>
          <a:xfrm>
            <a:off x="6745167" y="1690288"/>
            <a:ext cx="1921836" cy="1665686"/>
          </a:xfrm>
          <a:prstGeom prst="rect">
            <a:avLst/>
          </a:prstGeom>
        </p:spPr>
        <p:txBody>
          <a:bodyPr lIns="0" tIns="0" rIns="0" bIns="0"/>
          <a:lstStyle>
            <a:lvl1pPr marL="9525" indent="-9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/>
              <a:defRPr sz="2200" kern="12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925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925" indent="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8650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Wingdings" charset="2"/>
              <a:buChar char="v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8" marR="0" lvl="0" indent="-5358" algn="ctr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Specialized platform-services </a:t>
            </a:r>
            <a:b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</a:b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to drive innovation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35A5A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177400" marR="0" lvl="0" indent="-136919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Rich catalog of services such as Watson AI, IVA, IoT, etc.</a:t>
            </a:r>
          </a:p>
          <a:p>
            <a:pPr marL="177400" marR="0" lvl="0" indent="-136919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Function specific infrastructure access (GPU, FPGA, etc.)</a:t>
            </a:r>
          </a:p>
          <a:p>
            <a:pPr marL="177400" marR="0" lvl="0" indent="-136919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535A5A"/>
                </a:solidFill>
                <a:effectLst/>
                <a:uLnTx/>
                <a:uFillTx/>
                <a:latin typeface="IBM Plex Sans" panose="020B0503050203000203" pitchFamily="34" charset="0"/>
              </a:rPr>
              <a:t>Machine / Deep Learning in the cloud and at the edge</a:t>
            </a:r>
          </a:p>
          <a:p>
            <a:pPr marL="5358" marR="0" lvl="0" indent="-535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35A5A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F4D46A-1A2C-4200-824B-B11598BA15B4}"/>
              </a:ext>
            </a:extLst>
          </p:cNvPr>
          <p:cNvGrpSpPr>
            <a:grpSpLocks/>
          </p:cNvGrpSpPr>
          <p:nvPr/>
        </p:nvGrpSpPr>
        <p:grpSpPr>
          <a:xfrm>
            <a:off x="6108585" y="1122214"/>
            <a:ext cx="440006" cy="362840"/>
            <a:chOff x="7253203" y="3242256"/>
            <a:chExt cx="1078794" cy="7972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9AC00C-D1A8-44B9-AC8B-52CA27814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535A5A">
                  <a:tint val="45000"/>
                  <a:satMod val="400000"/>
                </a:srgbClr>
              </a:duotone>
              <a:lum bright="-4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203" y="3242256"/>
              <a:ext cx="745454" cy="68817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99F3FD-D0D9-4BA8-AF99-4AAACF7B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535A5A">
                  <a:tint val="45000"/>
                  <a:satMod val="400000"/>
                </a:srgbClr>
              </a:duotone>
              <a:lum bright="-40000" contrast="-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6002" y="3590390"/>
              <a:ext cx="315995" cy="44914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C7711-D347-4967-9BF4-B3413756244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535959">
                <a:tint val="45000"/>
                <a:satMod val="400000"/>
              </a:srgbClr>
            </a:duotone>
            <a:lum bright="-4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27" y="1137525"/>
            <a:ext cx="377581" cy="342150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7E24EA-FEEE-472F-AC21-31E289B37B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037"/>
          <a:stretch/>
        </p:blipFill>
        <p:spPr>
          <a:xfrm>
            <a:off x="2041154" y="1137525"/>
            <a:ext cx="396564" cy="34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76CC1-E70E-4970-AFDE-B20837EFFCEC}"/>
              </a:ext>
            </a:extLst>
          </p:cNvPr>
          <p:cNvSpPr txBox="1"/>
          <p:nvPr/>
        </p:nvSpPr>
        <p:spPr>
          <a:xfrm>
            <a:off x="424679" y="1022330"/>
            <a:ext cx="431524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E3ECEC">
                    <a:alpha val="33000"/>
                  </a:srgbClr>
                </a:solidFill>
                <a:effectLst/>
                <a:uLnTx/>
                <a:uFillTx/>
                <a:latin typeface="IBM Plex Sans"/>
                <a:ea typeface="IBM Plex Sans Condensed" charset="0"/>
                <a:cs typeface="IBM Plex Sans Condensed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77F4D-8E8C-48D9-80D2-DA6BE0A6CB1B}"/>
              </a:ext>
            </a:extLst>
          </p:cNvPr>
          <p:cNvSpPr txBox="1"/>
          <p:nvPr/>
        </p:nvSpPr>
        <p:spPr>
          <a:xfrm>
            <a:off x="4637428" y="1034480"/>
            <a:ext cx="431524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>
            <a:defPPr>
              <a:defRPr lang="en-US"/>
            </a:defPPr>
            <a:lvl1pPr>
              <a:defRPr sz="7200" b="1">
                <a:ln w="22225">
                  <a:noFill/>
                  <a:prstDash val="solid"/>
                </a:ln>
                <a:solidFill>
                  <a:schemeClr val="bg2">
                    <a:alpha val="33000"/>
                  </a:schemeClr>
                </a:solidFill>
                <a:latin typeface="IBM Plex Sans Condensed" charset="0"/>
                <a:ea typeface="IBM Plex Sans Condensed" charset="0"/>
                <a:cs typeface="IBM Plex Sans Condensed" charset="0"/>
              </a:defRPr>
            </a:lvl1pPr>
          </a:lstStyle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 w="22225">
                  <a:noFill/>
                  <a:prstDash val="solid"/>
                </a:ln>
                <a:solidFill>
                  <a:srgbClr val="E3ECEC">
                    <a:alpha val="33000"/>
                  </a:srgbClr>
                </a:solidFill>
                <a:effectLst/>
                <a:uLnTx/>
                <a:uFillTx/>
                <a:latin typeface="IBM Plex Sans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466706-69A8-4D7D-925F-AFF9BA1FE635}"/>
              </a:ext>
            </a:extLst>
          </p:cNvPr>
          <p:cNvSpPr txBox="1"/>
          <p:nvPr/>
        </p:nvSpPr>
        <p:spPr>
          <a:xfrm>
            <a:off x="6750186" y="1038245"/>
            <a:ext cx="431524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E3ECEC">
                    <a:alpha val="83000"/>
                  </a:srgbClr>
                </a:solidFill>
                <a:effectLst/>
                <a:uLnTx/>
                <a:uFillTx/>
                <a:latin typeface="IBM Plex Sans"/>
                <a:ea typeface="IBM Plex Sans Condensed" charset="0"/>
                <a:cs typeface="IBM Plex Sans Condensed" charset="0"/>
              </a:rPr>
              <a:t>4</a:t>
            </a:r>
          </a:p>
        </p:txBody>
      </p:sp>
      <p:sp>
        <p:nvSpPr>
          <p:cNvPr id="17" name="Shape 126">
            <a:extLst>
              <a:ext uri="{FF2B5EF4-FFF2-40B4-BE49-F238E27FC236}">
                <a16:creationId xmlns:a16="http://schemas.microsoft.com/office/drawing/2014/main" id="{38D8AC5C-0A0A-4445-B1AE-38F73C8E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355" y="913270"/>
            <a:ext cx="2063456" cy="2373247"/>
          </a:xfrm>
          <a:prstGeom prst="rect">
            <a:avLst/>
          </a:prstGeom>
          <a:solidFill>
            <a:srgbClr val="175D8D">
              <a:alpha val="89804"/>
            </a:srgbClr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x-none" altLang="x-none" sz="1800" b="0" i="0" u="none" strike="noStrike" kern="1200" cap="none" spc="0" normalizeH="0" baseline="0" noProof="0">
              <a:ln>
                <a:noFill/>
              </a:ln>
              <a:solidFill>
                <a:srgbClr val="535B5B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01E563B-03E2-4D6C-8CC6-1585585CCECB}"/>
              </a:ext>
            </a:extLst>
          </p:cNvPr>
          <p:cNvSpPr txBox="1">
            <a:spLocks/>
          </p:cNvSpPr>
          <p:nvPr/>
        </p:nvSpPr>
        <p:spPr>
          <a:xfrm>
            <a:off x="2552484" y="1690288"/>
            <a:ext cx="1931915" cy="1665686"/>
          </a:xfrm>
          <a:prstGeom prst="rect">
            <a:avLst/>
          </a:prstGeom>
        </p:spPr>
        <p:txBody>
          <a:bodyPr lIns="0" tIns="0" rIns="0" bIns="0"/>
          <a:lstStyle>
            <a:lvl1pPr marL="9525" indent="15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/>
              <a:defRPr sz="2200" kern="1200" baseline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925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925" indent="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8650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Wingdings" charset="2"/>
              <a:buChar char="v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8" marR="0" lvl="0" indent="893" algn="ctr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Open technology with portability across private, public, and edge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169863" marR="0" lvl="0" indent="-88900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Open Kubernetes/container technology for app delivery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Open source middleware for data, messaging, and caching services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OpenPOWER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, x86 and ARM hardware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Built on Open Horizon project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19B0C4-3F54-4A64-AF58-6BC33702EB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1265" y="1131018"/>
            <a:ext cx="310107" cy="3657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6371BB-5F13-4942-ACCB-DBF00119D7C0}"/>
              </a:ext>
            </a:extLst>
          </p:cNvPr>
          <p:cNvSpPr txBox="1"/>
          <p:nvPr/>
        </p:nvSpPr>
        <p:spPr>
          <a:xfrm>
            <a:off x="2481133" y="1018904"/>
            <a:ext cx="431524" cy="584773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l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22225">
                  <a:noFill/>
                  <a:prstDash val="solid"/>
                </a:ln>
                <a:solidFill>
                  <a:srgbClr val="E3ECEC">
                    <a:alpha val="33000"/>
                  </a:srgbClr>
                </a:solidFill>
                <a:effectLst/>
                <a:uLnTx/>
                <a:uFillTx/>
                <a:latin typeface="IBM Plex Sans"/>
                <a:ea typeface="IBM Plex Sans Condensed" charset="0"/>
                <a:cs typeface="IBM Plex Sans Condensed" charset="0"/>
              </a:rPr>
              <a:t>2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95613DB-1BD6-4FED-8CF8-EB8D3B681290}"/>
              </a:ext>
            </a:extLst>
          </p:cNvPr>
          <p:cNvSpPr txBox="1">
            <a:spLocks/>
          </p:cNvSpPr>
          <p:nvPr/>
        </p:nvSpPr>
        <p:spPr>
          <a:xfrm>
            <a:off x="449995" y="1690288"/>
            <a:ext cx="2015210" cy="1665686"/>
          </a:xfrm>
          <a:prstGeom prst="rect">
            <a:avLst/>
          </a:prstGeom>
        </p:spPr>
        <p:txBody>
          <a:bodyPr lIns="0" tIns="0" rIns="0" bIns="0"/>
          <a:lstStyle>
            <a:lvl1pPr marL="9525" indent="158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tabLst/>
              <a:defRPr sz="2200" kern="1200" baseline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925" indent="-1682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925" indent="2301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925" indent="-2778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8650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0000"/>
              <a:buFont typeface="Wingdings" charset="2"/>
              <a:buChar char="v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58" marR="0" lvl="0" indent="893" algn="ctr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Management of edge workloads        at massive scale with visibility, control, and automation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Common management and orchestration across clusters and edge 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Policy-based role and compliance management</a:t>
            </a:r>
          </a:p>
          <a:p>
            <a:pPr marL="177400" marR="0" lvl="0" indent="-95248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Event &amp; service management</a:t>
            </a:r>
            <a:b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</a:b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  <a:p>
            <a:pPr marL="5358" marR="0" lvl="0" indent="893" algn="l" defTabSz="514325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</a:endParaRPr>
          </a:p>
        </p:txBody>
      </p:sp>
      <p:sp>
        <p:nvSpPr>
          <p:cNvPr id="25" name="Shape 126">
            <a:extLst>
              <a:ext uri="{FF2B5EF4-FFF2-40B4-BE49-F238E27FC236}">
                <a16:creationId xmlns:a16="http://schemas.microsoft.com/office/drawing/2014/main" id="{5FA44432-41AD-FC4A-A004-D8C8EE60E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65" y="3427009"/>
            <a:ext cx="8270203" cy="330689"/>
          </a:xfrm>
          <a:prstGeom prst="rect">
            <a:avLst/>
          </a:prstGeom>
          <a:solidFill>
            <a:srgbClr val="5688AA"/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ctr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0E5E"/>
                </a:solidFill>
                <a:effectLst/>
                <a:uLnTx/>
                <a:uFillTx/>
                <a:latin typeface="IBM Plex Sans"/>
                <a:ea typeface="ヒラギノ角ゴ Pro W3" charset="-128"/>
                <a:cs typeface="Arial" pitchFamily="34" charset="0"/>
              </a:rPr>
              <a:t> Thousands of gateways/servers and billions of devices.</a:t>
            </a:r>
            <a:endParaRPr kumimoji="0" lang="x-none" altLang="x-none" sz="1800" b="0" i="0" u="none" strike="noStrike" kern="1200" cap="none" spc="0" normalizeH="0" baseline="0" noProof="0" dirty="0">
              <a:ln>
                <a:noFill/>
              </a:ln>
              <a:solidFill>
                <a:srgbClr val="000E5E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26" name="Shape 126">
            <a:extLst>
              <a:ext uri="{FF2B5EF4-FFF2-40B4-BE49-F238E27FC236}">
                <a16:creationId xmlns:a16="http://schemas.microsoft.com/office/drawing/2014/main" id="{98102A01-AAB1-B84D-A9E6-B229F3E10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" y="3898191"/>
            <a:ext cx="8282132" cy="330689"/>
          </a:xfrm>
          <a:prstGeom prst="rect">
            <a:avLst/>
          </a:prstGeom>
          <a:solidFill>
            <a:srgbClr val="5688AA"/>
          </a:solidFill>
          <a:ln>
            <a:noFill/>
          </a:ln>
        </p:spPr>
        <p:txBody>
          <a:bodyPr lIns="28574" tIns="28574" rIns="28574" bIns="28574"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marR="0" lvl="0" indent="0" algn="ctr" defTabSz="5143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x-none" sz="1800" b="0" i="0" u="none" strike="noStrike" kern="1200" cap="none" spc="0" normalizeH="0" baseline="0" noProof="0" dirty="0">
                <a:ln>
                  <a:noFill/>
                </a:ln>
                <a:solidFill>
                  <a:srgbClr val="000E5E"/>
                </a:solidFill>
                <a:effectLst/>
                <a:uLnTx/>
                <a:uFillTx/>
                <a:latin typeface="IBM Plex Sans"/>
                <a:ea typeface="ヒラギノ角ゴ Pro W3" charset="-128"/>
                <a:cs typeface="Arial" pitchFamily="34" charset="0"/>
              </a:rPr>
              <a:t>Enterprise grade. Open by design. </a:t>
            </a:r>
            <a:endParaRPr kumimoji="0" lang="x-none" altLang="x-none" sz="1800" b="0" i="0" u="none" strike="noStrike" kern="1200" cap="none" spc="0" normalizeH="0" baseline="0" noProof="0" dirty="0">
              <a:ln>
                <a:noFill/>
              </a:ln>
              <a:solidFill>
                <a:srgbClr val="000E5E"/>
              </a:solidFill>
              <a:effectLst/>
              <a:uLnTx/>
              <a:uFillTx/>
              <a:latin typeface="IBM Plex Sans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7208DD25-6D7E-CB43-945D-27F2BF9A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Calibri"/>
              </a:rPr>
              <a:t>4 Key Tenets of IBM Edge  Computing</a:t>
            </a:r>
            <a:br>
              <a:rPr lang="en" dirty="0">
                <a:sym typeface="Calibri"/>
              </a:rPr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8FF82-3B43-BA48-BB9C-11A81EC3CEFF}"/>
              </a:ext>
            </a:extLst>
          </p:cNvPr>
          <p:cNvSpPr txBox="1"/>
          <p:nvPr/>
        </p:nvSpPr>
        <p:spPr>
          <a:xfrm>
            <a:off x="770627" y="1108316"/>
            <a:ext cx="1210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Management at enormous scale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BCDF10-54E0-8A49-95BC-7AB8C4998AD5}"/>
              </a:ext>
            </a:extLst>
          </p:cNvPr>
          <p:cNvSpPr txBox="1"/>
          <p:nvPr/>
        </p:nvSpPr>
        <p:spPr>
          <a:xfrm>
            <a:off x="2821886" y="1122214"/>
            <a:ext cx="1160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Open source technologies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951545-F5FE-1F4D-9C28-0F4524BC18CF}"/>
              </a:ext>
            </a:extLst>
          </p:cNvPr>
          <p:cNvSpPr txBox="1"/>
          <p:nvPr/>
        </p:nvSpPr>
        <p:spPr>
          <a:xfrm>
            <a:off x="4951179" y="1205384"/>
            <a:ext cx="1160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Data Protection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01695-B636-854B-947F-D54F09D33029}"/>
              </a:ext>
            </a:extLst>
          </p:cNvPr>
          <p:cNvSpPr txBox="1"/>
          <p:nvPr/>
        </p:nvSpPr>
        <p:spPr>
          <a:xfrm>
            <a:off x="7064411" y="1131018"/>
            <a:ext cx="1160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Value add capabilities</a:t>
            </a:r>
          </a:p>
        </p:txBody>
      </p:sp>
    </p:spTree>
    <p:extLst>
      <p:ext uri="{BB962C8B-B14F-4D97-AF65-F5344CB8AC3E}">
        <p14:creationId xmlns:p14="http://schemas.microsoft.com/office/powerpoint/2010/main" val="1304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2DEE-3DE2-1A43-B325-F1197990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valuable? What are its key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9F13D-66F5-2A4E-B91F-F54C287AA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Increases the utility of edge devices and servers</a:t>
            </a:r>
          </a:p>
          <a:p>
            <a:r>
              <a:rPr lang="en-US" dirty="0"/>
              <a:t>Enabling improvements in </a:t>
            </a:r>
          </a:p>
          <a:p>
            <a:pPr lvl="1"/>
            <a:r>
              <a:rPr lang="en-US" dirty="0"/>
              <a:t>business efficiency, </a:t>
            </a:r>
          </a:p>
          <a:p>
            <a:pPr lvl="1"/>
            <a:r>
              <a:rPr lang="en-US" dirty="0"/>
              <a:t>reduced network costs, </a:t>
            </a:r>
          </a:p>
          <a:p>
            <a:pPr lvl="1"/>
            <a:r>
              <a:rPr lang="en-US" dirty="0"/>
              <a:t>operating resiliency, and</a:t>
            </a:r>
          </a:p>
          <a:p>
            <a:pPr lvl="1"/>
            <a:r>
              <a:rPr lang="en-US" dirty="0"/>
              <a:t>customer and employee engagement</a:t>
            </a:r>
          </a:p>
          <a:p>
            <a:r>
              <a:rPr lang="en-US" dirty="0"/>
              <a:t>While avoiding additional administrative staff</a:t>
            </a:r>
          </a:p>
          <a:p>
            <a:r>
              <a:rPr lang="en-US" dirty="0"/>
              <a:t>Ensures the integrity of business operations</a:t>
            </a:r>
          </a:p>
          <a:p>
            <a:r>
              <a:rPr lang="en-US" dirty="0"/>
              <a:t>Responds automatically to dynamic changes in operating purpose, location, exposure, priorities</a:t>
            </a:r>
          </a:p>
          <a:p>
            <a:r>
              <a:rPr lang="en-US" dirty="0"/>
              <a:t>Built on Open Source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https://github.com/open-horizon</a:t>
            </a:r>
            <a:r>
              <a:rPr lang="en-US" dirty="0"/>
              <a:t>) to maximize the utility of the ecosystem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1B849-ECA8-624A-BFA8-CF58CAFD9C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Automated deployment of containerized workloads to 1,000s of edge devices</a:t>
            </a:r>
          </a:p>
          <a:p>
            <a:pPr lvl="1"/>
            <a:r>
              <a:rPr lang="en-US" dirty="0"/>
              <a:t>Controlled through deployment policies and constraints</a:t>
            </a:r>
          </a:p>
          <a:p>
            <a:pPr lvl="1"/>
            <a:r>
              <a:rPr lang="en-US" dirty="0"/>
              <a:t>Without human intervention</a:t>
            </a:r>
          </a:p>
          <a:p>
            <a:pPr lvl="1"/>
            <a:r>
              <a:rPr lang="en-US" dirty="0"/>
              <a:t>Agreements negotiated between device and exchange</a:t>
            </a:r>
          </a:p>
          <a:p>
            <a:pPr lvl="1"/>
            <a:r>
              <a:rPr lang="en-US" dirty="0"/>
              <a:t>Continuous monitoring </a:t>
            </a:r>
          </a:p>
          <a:p>
            <a:pPr lvl="1"/>
            <a:r>
              <a:rPr lang="en-US" dirty="0"/>
              <a:t>Automated shutdown of work and re-negotiation of agreements in the event of a change in policy conditions</a:t>
            </a:r>
          </a:p>
          <a:p>
            <a:pPr lvl="1"/>
            <a:r>
              <a:rPr lang="en-US" dirty="0"/>
              <a:t>Secured and tamper-resistant</a:t>
            </a:r>
          </a:p>
          <a:p>
            <a:pPr lvl="1"/>
            <a:r>
              <a:rPr lang="en-US" dirty="0"/>
              <a:t>Multi-tenancy and workload isolation at the device</a:t>
            </a:r>
          </a:p>
          <a:p>
            <a:pPr lvl="1"/>
            <a:r>
              <a:rPr lang="en-US" dirty="0"/>
              <a:t>Very small footprint (~30MB of memory footprint)</a:t>
            </a:r>
          </a:p>
          <a:p>
            <a:pPr lvl="1"/>
            <a:r>
              <a:rPr lang="en-US" dirty="0"/>
              <a:t>Support for ARM and x86 CPUs and Linux OS</a:t>
            </a:r>
          </a:p>
          <a:p>
            <a:pPr lvl="1"/>
            <a:r>
              <a:rPr lang="en-US" dirty="0"/>
              <a:t>Enabling virtually any containerized workloads – AI, Analytics, Procedural, micro-services</a:t>
            </a:r>
          </a:p>
        </p:txBody>
      </p:sp>
    </p:spTree>
    <p:extLst>
      <p:ext uri="{BB962C8B-B14F-4D97-AF65-F5344CB8AC3E}">
        <p14:creationId xmlns:p14="http://schemas.microsoft.com/office/powerpoint/2010/main" val="51111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AC795-542C-5445-84E0-2EDA2968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work?</a:t>
            </a:r>
            <a:br>
              <a:rPr lang="en-US" dirty="0"/>
            </a:br>
            <a:r>
              <a:rPr lang="en-US" sz="1200" i="1" dirty="0"/>
              <a:t>Specific to IBM Edge for Devices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EDA4D-BD26-7944-9ED4-E94092BA9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Concepts</a:t>
            </a:r>
          </a:p>
          <a:p>
            <a:r>
              <a:rPr lang="en-US" u="sng" dirty="0"/>
              <a:t>Workloads</a:t>
            </a:r>
            <a:r>
              <a:rPr lang="en-US" dirty="0"/>
              <a:t> are micro-services packaged as Containers – either individual or a grouped collection</a:t>
            </a:r>
          </a:p>
          <a:p>
            <a:r>
              <a:rPr lang="en-US" dirty="0"/>
              <a:t>Workload is placed on individual nodes as the result of an </a:t>
            </a:r>
            <a:r>
              <a:rPr lang="en-US" u="sng" dirty="0"/>
              <a:t>Agreement</a:t>
            </a:r>
            <a:r>
              <a:rPr lang="en-US" dirty="0"/>
              <a:t> that is negotiated between the device </a:t>
            </a:r>
            <a:r>
              <a:rPr lang="en-US" u="sng" dirty="0"/>
              <a:t>Agent</a:t>
            </a:r>
            <a:r>
              <a:rPr lang="en-US" dirty="0"/>
              <a:t> and an Agreement-Bot (</a:t>
            </a:r>
            <a:r>
              <a:rPr lang="en-US" u="sng" dirty="0" err="1"/>
              <a:t>AgBot</a:t>
            </a:r>
            <a:r>
              <a:rPr lang="en-US" dirty="0"/>
              <a:t>)</a:t>
            </a:r>
          </a:p>
          <a:p>
            <a:r>
              <a:rPr lang="en-US" dirty="0"/>
              <a:t>Negotiations are predicated on a set of </a:t>
            </a:r>
            <a:r>
              <a:rPr lang="en-US" i="1" dirty="0"/>
              <a:t>expressed conditions</a:t>
            </a:r>
            <a:r>
              <a:rPr lang="en-US" dirty="0"/>
              <a:t>: either a </a:t>
            </a:r>
            <a:r>
              <a:rPr lang="en-US" u="sng" dirty="0"/>
              <a:t>Pattern</a:t>
            </a:r>
            <a:r>
              <a:rPr lang="en-US" dirty="0"/>
              <a:t> or a </a:t>
            </a:r>
            <a:r>
              <a:rPr lang="en-US" u="sng" dirty="0"/>
              <a:t>Policy</a:t>
            </a:r>
          </a:p>
          <a:p>
            <a:r>
              <a:rPr lang="en-US" dirty="0"/>
              <a:t>The Agent and the </a:t>
            </a:r>
            <a:r>
              <a:rPr lang="en-US" dirty="0" err="1"/>
              <a:t>AgBot</a:t>
            </a:r>
            <a:r>
              <a:rPr lang="en-US" dirty="0"/>
              <a:t> </a:t>
            </a:r>
            <a:r>
              <a:rPr lang="en-US" i="1" dirty="0"/>
              <a:t>actively monitor</a:t>
            </a:r>
            <a:r>
              <a:rPr lang="en-US" dirty="0"/>
              <a:t> that the negotiated agreements remains valid in the presence of changing conditions</a:t>
            </a:r>
          </a:p>
        </p:txBody>
      </p:sp>
    </p:spTree>
    <p:extLst>
      <p:ext uri="{BB962C8B-B14F-4D97-AF65-F5344CB8AC3E}">
        <p14:creationId xmlns:p14="http://schemas.microsoft.com/office/powerpoint/2010/main" val="41800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>
            <a:extLst>
              <a:ext uri="{FF2B5EF4-FFF2-40B4-BE49-F238E27FC236}">
                <a16:creationId xmlns:a16="http://schemas.microsoft.com/office/drawing/2014/main" id="{A8837D32-7AE5-8D40-954B-538D2C4D0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Edge Fabric Components</a:t>
            </a:r>
            <a:endParaRPr lang="en-US" sz="1200" i="1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C4163311-A7A8-BC44-B8A9-2B38FEC3C11F}"/>
              </a:ext>
            </a:extLst>
          </p:cNvPr>
          <p:cNvSpPr txBox="1"/>
          <p:nvPr/>
        </p:nvSpPr>
        <p:spPr>
          <a:xfrm flipH="1">
            <a:off x="3588311" y="649445"/>
            <a:ext cx="2698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i="1" u="sng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Data Center / On-Premises Operations Locations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1CD4CFDD-B51A-6044-9B4A-33B42C5F19F2}"/>
              </a:ext>
            </a:extLst>
          </p:cNvPr>
          <p:cNvSpPr txBox="1"/>
          <p:nvPr/>
        </p:nvSpPr>
        <p:spPr>
          <a:xfrm flipH="1">
            <a:off x="1163451" y="659621"/>
            <a:ext cx="1957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i="1" u="sng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On-Premises (</a:t>
            </a:r>
            <a:r>
              <a:rPr lang="en-US" sz="900" i="1" u="sng" dirty="0" err="1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Gateways+Devices</a:t>
            </a:r>
            <a:r>
              <a:rPr lang="en-US" sz="900" i="1" u="sng" dirty="0">
                <a:solidFill>
                  <a:prstClr val="white"/>
                </a:solidFill>
                <a:latin typeface="Arial" charset="0"/>
                <a:ea typeface="ヒラギノ角ゴ Pro W3" charset="-128"/>
              </a:rPr>
              <a:t>)</a:t>
            </a:r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221C5B4C-613D-EC44-994D-7A2103F4EB3D}"/>
              </a:ext>
            </a:extLst>
          </p:cNvPr>
          <p:cNvSpPr/>
          <p:nvPr/>
        </p:nvSpPr>
        <p:spPr>
          <a:xfrm flipH="1">
            <a:off x="3838899" y="1031503"/>
            <a:ext cx="2303497" cy="11495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Can 121">
            <a:extLst>
              <a:ext uri="{FF2B5EF4-FFF2-40B4-BE49-F238E27FC236}">
                <a16:creationId xmlns:a16="http://schemas.microsoft.com/office/drawing/2014/main" id="{FBD93E39-77A8-C14E-91DD-603177CA41DA}"/>
              </a:ext>
            </a:extLst>
          </p:cNvPr>
          <p:cNvSpPr/>
          <p:nvPr/>
        </p:nvSpPr>
        <p:spPr>
          <a:xfrm flipH="1">
            <a:off x="5168035" y="964154"/>
            <a:ext cx="1103515" cy="713759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755244F-98DA-B94D-BA6C-DABBC05C6629}"/>
              </a:ext>
            </a:extLst>
          </p:cNvPr>
          <p:cNvGrpSpPr/>
          <p:nvPr/>
        </p:nvGrpSpPr>
        <p:grpSpPr>
          <a:xfrm>
            <a:off x="5303652" y="1146936"/>
            <a:ext cx="832280" cy="453032"/>
            <a:chOff x="4454791" y="1677145"/>
            <a:chExt cx="1258535" cy="685055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A922266-DF6B-C741-BF1F-DF5CE0FAF64D}"/>
                </a:ext>
              </a:extLst>
            </p:cNvPr>
            <p:cNvGrpSpPr/>
            <p:nvPr/>
          </p:nvGrpSpPr>
          <p:grpSpPr>
            <a:xfrm>
              <a:off x="4455376" y="1936608"/>
              <a:ext cx="1257365" cy="425592"/>
              <a:chOff x="3805063" y="2111881"/>
              <a:chExt cx="1257365" cy="425592"/>
            </a:xfrm>
          </p:grpSpPr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27BE3243-C443-E946-A99B-DDC240082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05063" y="2111882"/>
                <a:ext cx="594360" cy="425591"/>
              </a:xfrm>
              <a:prstGeom prst="rect">
                <a:avLst/>
              </a:prstGeom>
            </p:spPr>
          </p:pic>
          <p:pic>
            <p:nvPicPr>
              <p:cNvPr id="386" name="Picture 385">
                <a:extLst>
                  <a:ext uri="{FF2B5EF4-FFF2-40B4-BE49-F238E27FC236}">
                    <a16:creationId xmlns:a16="http://schemas.microsoft.com/office/drawing/2014/main" id="{3D71F2A7-C19C-D349-9D70-87059B18F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68068" y="2111881"/>
                <a:ext cx="594360" cy="425592"/>
              </a:xfrm>
              <a:prstGeom prst="rect">
                <a:avLst/>
              </a:prstGeom>
            </p:spPr>
          </p:pic>
        </p:grp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F82CF4E4-75A5-A747-9E73-7A737DF07B6B}"/>
                </a:ext>
              </a:extLst>
            </p:cNvPr>
            <p:cNvSpPr txBox="1"/>
            <p:nvPr/>
          </p:nvSpPr>
          <p:spPr>
            <a:xfrm>
              <a:off x="4454791" y="1677145"/>
              <a:ext cx="1258535" cy="279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3">
                <a:defRPr/>
              </a:pPr>
              <a:r>
                <a:rPr lang="en-US" sz="600" dirty="0">
                  <a:solidFill>
                    <a:prstClr val="black"/>
                  </a:solidFill>
                  <a:latin typeface="Calibri" panose="020F0502020204030204"/>
                  <a:ea typeface="ヒラギノ角ゴ Pro W3" charset="-128"/>
                </a:rPr>
                <a:t>Container workloads</a:t>
              </a:r>
              <a:endParaRPr lang="en-US" sz="825" dirty="0">
                <a:solidFill>
                  <a:prstClr val="black"/>
                </a:solidFill>
                <a:latin typeface="Calibri" panose="020F0502020204030204"/>
                <a:ea typeface="ヒラギノ角ゴ Pro W3" charset="-128"/>
              </a:endParaRPr>
            </a:p>
          </p:txBody>
        </p:sp>
      </p:grp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AB4959AE-554B-A341-87E3-A3143D383137}"/>
              </a:ext>
            </a:extLst>
          </p:cNvPr>
          <p:cNvCxnSpPr>
            <a:cxnSpLocks/>
          </p:cNvCxnSpPr>
          <p:nvPr/>
        </p:nvCxnSpPr>
        <p:spPr>
          <a:xfrm>
            <a:off x="3305206" y="697721"/>
            <a:ext cx="5610" cy="408682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Rectangle 435">
            <a:extLst>
              <a:ext uri="{FF2B5EF4-FFF2-40B4-BE49-F238E27FC236}">
                <a16:creationId xmlns:a16="http://schemas.microsoft.com/office/drawing/2014/main" id="{99B0842D-C58A-8B44-8866-D7E3985B05E1}"/>
              </a:ext>
            </a:extLst>
          </p:cNvPr>
          <p:cNvSpPr/>
          <p:nvPr/>
        </p:nvSpPr>
        <p:spPr>
          <a:xfrm flipH="1">
            <a:off x="872407" y="1031503"/>
            <a:ext cx="1798694" cy="1149593"/>
          </a:xfrm>
          <a:prstGeom prst="rect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83">
              <a:defRPr/>
            </a:pPr>
            <a:r>
              <a:rPr lang="en-US" sz="500" dirty="0">
                <a:solidFill>
                  <a:prstClr val="black"/>
                </a:solidFill>
                <a:latin typeface="Calibri" panose="020F0502020204030204"/>
              </a:rPr>
              <a:t>Devices</a:t>
            </a:r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B714FC75-C89A-7B49-B473-19374D300E17}"/>
              </a:ext>
            </a:extLst>
          </p:cNvPr>
          <p:cNvSpPr/>
          <p:nvPr/>
        </p:nvSpPr>
        <p:spPr>
          <a:xfrm flipH="1">
            <a:off x="1012407" y="1479098"/>
            <a:ext cx="1460427" cy="6501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7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70" name="Picture 469">
            <a:extLst>
              <a:ext uri="{FF2B5EF4-FFF2-40B4-BE49-F238E27FC236}">
                <a16:creationId xmlns:a16="http://schemas.microsoft.com/office/drawing/2014/main" id="{CF4404C8-199F-664F-842C-A4AD96A4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38" y="1860599"/>
            <a:ext cx="335364" cy="22783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71" name="Picture 470">
            <a:extLst>
              <a:ext uri="{FF2B5EF4-FFF2-40B4-BE49-F238E27FC236}">
                <a16:creationId xmlns:a16="http://schemas.microsoft.com/office/drawing/2014/main" id="{F3BBDABF-FD17-FC41-911C-051701CF8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3" t="18808" r="13852" b="18600"/>
          <a:stretch/>
        </p:blipFill>
        <p:spPr>
          <a:xfrm>
            <a:off x="1570711" y="1522742"/>
            <a:ext cx="343817" cy="29818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84D94B-98C5-DB46-BDE0-D4FA15DE1884}"/>
              </a:ext>
            </a:extLst>
          </p:cNvPr>
          <p:cNvGrpSpPr/>
          <p:nvPr/>
        </p:nvGrpSpPr>
        <p:grpSpPr>
          <a:xfrm>
            <a:off x="3875892" y="1815167"/>
            <a:ext cx="2225891" cy="317972"/>
            <a:chOff x="4617368" y="2621286"/>
            <a:chExt cx="2967854" cy="423962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084C8B3-13E8-2B4D-92CE-13202382F205}"/>
                </a:ext>
              </a:extLst>
            </p:cNvPr>
            <p:cNvSpPr/>
            <p:nvPr/>
          </p:nvSpPr>
          <p:spPr>
            <a:xfrm>
              <a:off x="4617368" y="2621286"/>
              <a:ext cx="2967854" cy="423962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52000">
                  <a:schemeClr val="accent1">
                    <a:lumMod val="75000"/>
                  </a:schemeClr>
                </a:gs>
                <a:gs pos="62000">
                  <a:schemeClr val="bg1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>
                <a:defRPr/>
              </a:pPr>
              <a:r>
                <a:rPr lang="en-US" sz="825" dirty="0">
                  <a:solidFill>
                    <a:prstClr val="white"/>
                  </a:solidFill>
                  <a:latin typeface="Calibri" panose="020F0502020204030204"/>
                </a:rPr>
                <a:t>IBM Cloud Private</a:t>
              </a:r>
            </a:p>
            <a:p>
              <a:pPr algn="ctr" defTabSz="685783">
                <a:defRPr/>
              </a:pPr>
              <a:r>
                <a:rPr lang="en-US" sz="600" dirty="0">
                  <a:solidFill>
                    <a:srgbClr val="4F81BD">
                      <a:lumMod val="75000"/>
                    </a:srgbClr>
                  </a:solidFill>
                  <a:latin typeface="Calibri" panose="020F0502020204030204"/>
                </a:rPr>
                <a:t>Cloud Infrastructure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C55BEF04-BFD7-7C4C-B35E-CA4212A86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3533" y="2652393"/>
              <a:ext cx="349382" cy="36909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CC4E285-714A-154A-821D-C6A3BB1E8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5782" y="2858952"/>
              <a:ext cx="773120" cy="166628"/>
            </a:xfrm>
            <a:prstGeom prst="rect">
              <a:avLst/>
            </a:prstGeom>
            <a:ln w="9525">
              <a:noFill/>
            </a:ln>
          </p:spPr>
        </p:pic>
      </p:grp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6539428E-A184-B641-BC07-091BAB88F7CB}"/>
              </a:ext>
            </a:extLst>
          </p:cNvPr>
          <p:cNvCxnSpPr>
            <a:cxnSpLocks/>
          </p:cNvCxnSpPr>
          <p:nvPr/>
        </p:nvCxnSpPr>
        <p:spPr>
          <a:xfrm flipH="1" flipV="1">
            <a:off x="2507168" y="1308519"/>
            <a:ext cx="1546010" cy="2744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8111F-E668-414C-8E46-60F2BDBD3B70}"/>
              </a:ext>
            </a:extLst>
          </p:cNvPr>
          <p:cNvGrpSpPr/>
          <p:nvPr/>
        </p:nvGrpSpPr>
        <p:grpSpPr>
          <a:xfrm flipH="1">
            <a:off x="3875891" y="1172095"/>
            <a:ext cx="5065891" cy="3714417"/>
            <a:chOff x="440575" y="1562793"/>
            <a:chExt cx="6754521" cy="49525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5CABEDD-2688-5045-A5C9-97A7652F9348}"/>
                </a:ext>
              </a:extLst>
            </p:cNvPr>
            <p:cNvSpPr/>
            <p:nvPr/>
          </p:nvSpPr>
          <p:spPr>
            <a:xfrm>
              <a:off x="440575" y="3027549"/>
              <a:ext cx="6754521" cy="2882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7A8CA41-62BA-CE4E-A28C-D94541AD3CF5}"/>
                </a:ext>
              </a:extLst>
            </p:cNvPr>
            <p:cNvSpPr/>
            <p:nvPr/>
          </p:nvSpPr>
          <p:spPr>
            <a:xfrm>
              <a:off x="4497966" y="4569083"/>
              <a:ext cx="2423281" cy="119108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Agreement Bot (</a:t>
              </a:r>
              <a:r>
                <a:rPr lang="en-US" sz="1050" dirty="0" err="1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AgBot</a:t>
              </a: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C89A310-2719-7349-831F-91CE18C2E344}"/>
                </a:ext>
              </a:extLst>
            </p:cNvPr>
            <p:cNvSpPr/>
            <p:nvPr/>
          </p:nvSpPr>
          <p:spPr>
            <a:xfrm>
              <a:off x="1906407" y="4566605"/>
              <a:ext cx="2423281" cy="119108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Manager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8D98E9D-72F3-2445-A3B1-6289369E1F9E}"/>
                </a:ext>
              </a:extLst>
            </p:cNvPr>
            <p:cNvSpPr/>
            <p:nvPr/>
          </p:nvSpPr>
          <p:spPr>
            <a:xfrm>
              <a:off x="4487772" y="3236567"/>
              <a:ext cx="2423281" cy="119108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Switchboard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212C2C4-4497-2E4F-BD6C-AA0A4F4F1253}"/>
                </a:ext>
              </a:extLst>
            </p:cNvPr>
            <p:cNvSpPr txBox="1"/>
            <p:nvPr/>
          </p:nvSpPr>
          <p:spPr>
            <a:xfrm>
              <a:off x="4831225" y="3548389"/>
              <a:ext cx="1812035" cy="584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P2P Messaging Service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Encrypted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Incapable of Eavesdropping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293D3A4-A806-4548-924C-59965B19495F}"/>
                </a:ext>
              </a:extLst>
            </p:cNvPr>
            <p:cNvSpPr txBox="1"/>
            <p:nvPr/>
          </p:nvSpPr>
          <p:spPr>
            <a:xfrm>
              <a:off x="2354858" y="4878728"/>
              <a:ext cx="1576928" cy="276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Synchronization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A9A326B-4ABF-E24D-9799-51994F5C00B1}"/>
                </a:ext>
              </a:extLst>
            </p:cNvPr>
            <p:cNvSpPr txBox="1"/>
            <p:nvPr/>
          </p:nvSpPr>
          <p:spPr>
            <a:xfrm>
              <a:off x="4942409" y="4889226"/>
              <a:ext cx="1604713" cy="584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Negotiate Agreements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Policy-based Placement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Set agreement status</a:t>
              </a:r>
            </a:p>
          </p:txBody>
        </p:sp>
        <p:sp>
          <p:nvSpPr>
            <p:cNvPr id="131" name="Can 130">
              <a:extLst>
                <a:ext uri="{FF2B5EF4-FFF2-40B4-BE49-F238E27FC236}">
                  <a16:creationId xmlns:a16="http://schemas.microsoft.com/office/drawing/2014/main" id="{BB4B861B-487B-874B-85D5-930BE64C0768}"/>
                </a:ext>
              </a:extLst>
            </p:cNvPr>
            <p:cNvSpPr/>
            <p:nvPr/>
          </p:nvSpPr>
          <p:spPr>
            <a:xfrm>
              <a:off x="622495" y="3293621"/>
              <a:ext cx="821345" cy="1081425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System State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540387F-3BB3-A44D-B254-AAEB1F197BA2}"/>
                </a:ext>
              </a:extLst>
            </p:cNvPr>
            <p:cNvCxnSpPr>
              <a:cxnSpLocks/>
              <a:stCxn id="131" idx="4"/>
              <a:endCxn id="137" idx="1"/>
            </p:cNvCxnSpPr>
            <p:nvPr/>
          </p:nvCxnSpPr>
          <p:spPr>
            <a:xfrm flipV="1">
              <a:off x="1443840" y="3832108"/>
              <a:ext cx="462567" cy="222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ular Callout 133">
              <a:extLst>
                <a:ext uri="{FF2B5EF4-FFF2-40B4-BE49-F238E27FC236}">
                  <a16:creationId xmlns:a16="http://schemas.microsoft.com/office/drawing/2014/main" id="{E0934F2D-B27C-A141-93CF-52C15455A9AF}"/>
                </a:ext>
              </a:extLst>
            </p:cNvPr>
            <p:cNvSpPr/>
            <p:nvPr/>
          </p:nvSpPr>
          <p:spPr>
            <a:xfrm>
              <a:off x="3654832" y="5983206"/>
              <a:ext cx="1225586" cy="532143"/>
            </a:xfrm>
            <a:prstGeom prst="wedgeRectCallout">
              <a:avLst>
                <a:gd name="adj1" fmla="val 83218"/>
                <a:gd name="adj2" fmla="val -115986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7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 be distributed elsewhere and replaceable</a:t>
              </a:r>
            </a:p>
          </p:txBody>
        </p:sp>
        <p:sp>
          <p:nvSpPr>
            <p:cNvPr id="135" name="Can 134">
              <a:extLst>
                <a:ext uri="{FF2B5EF4-FFF2-40B4-BE49-F238E27FC236}">
                  <a16:creationId xmlns:a16="http://schemas.microsoft.com/office/drawing/2014/main" id="{16D57C39-32B7-A04B-B08A-C33E3CEC0363}"/>
                </a:ext>
              </a:extLst>
            </p:cNvPr>
            <p:cNvSpPr/>
            <p:nvPr/>
          </p:nvSpPr>
          <p:spPr>
            <a:xfrm>
              <a:off x="613130" y="4625466"/>
              <a:ext cx="821345" cy="1081425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Repository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753B584-6302-F045-AE23-9F35F922F732}"/>
                </a:ext>
              </a:extLst>
            </p:cNvPr>
            <p:cNvCxnSpPr>
              <a:cxnSpLocks/>
              <a:stCxn id="135" idx="4"/>
              <a:endCxn id="124" idx="1"/>
            </p:cNvCxnSpPr>
            <p:nvPr/>
          </p:nvCxnSpPr>
          <p:spPr>
            <a:xfrm flipV="1">
              <a:off x="1434475" y="5162146"/>
              <a:ext cx="471932" cy="403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865C184-64E5-F04C-BBEC-28AB5481480E}"/>
                </a:ext>
              </a:extLst>
            </p:cNvPr>
            <p:cNvSpPr/>
            <p:nvPr/>
          </p:nvSpPr>
          <p:spPr>
            <a:xfrm>
              <a:off x="1906407" y="3236567"/>
              <a:ext cx="2423281" cy="1191082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Exchange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0C221F1-F701-C14D-B9CF-E4C8E39D295E}"/>
                </a:ext>
              </a:extLst>
            </p:cNvPr>
            <p:cNvSpPr txBox="1"/>
            <p:nvPr/>
          </p:nvSpPr>
          <p:spPr>
            <a:xfrm>
              <a:off x="2354858" y="3548690"/>
              <a:ext cx="1596164" cy="5847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Edge Node Registration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Service Publication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Status Queries</a:t>
              </a: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E26E840F-EBAE-7C4D-B73E-8F7055EA8BB3}"/>
                </a:ext>
              </a:extLst>
            </p:cNvPr>
            <p:cNvSpPr/>
            <p:nvPr/>
          </p:nvSpPr>
          <p:spPr>
            <a:xfrm>
              <a:off x="440575" y="1562793"/>
              <a:ext cx="6749934" cy="1479665"/>
            </a:xfrm>
            <a:custGeom>
              <a:avLst/>
              <a:gdLst>
                <a:gd name="connsiteX0" fmla="*/ 5187141 w 6749934"/>
                <a:gd name="connsiteY0" fmla="*/ 0 h 1479665"/>
                <a:gd name="connsiteX1" fmla="*/ 6517178 w 6749934"/>
                <a:gd name="connsiteY1" fmla="*/ 16625 h 1479665"/>
                <a:gd name="connsiteX2" fmla="*/ 6749934 w 6749934"/>
                <a:gd name="connsiteY2" fmla="*/ 1479665 h 1479665"/>
                <a:gd name="connsiteX3" fmla="*/ 0 w 6749934"/>
                <a:gd name="connsiteY3" fmla="*/ 1471352 h 1479665"/>
                <a:gd name="connsiteX4" fmla="*/ 5187141 w 6749934"/>
                <a:gd name="connsiteY4" fmla="*/ 0 h 147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9934" h="1479665">
                  <a:moveTo>
                    <a:pt x="5187141" y="0"/>
                  </a:moveTo>
                  <a:lnTo>
                    <a:pt x="6517178" y="16625"/>
                  </a:lnTo>
                  <a:lnTo>
                    <a:pt x="6749934" y="1479665"/>
                  </a:lnTo>
                  <a:lnTo>
                    <a:pt x="0" y="1471352"/>
                  </a:lnTo>
                  <a:lnTo>
                    <a:pt x="518714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shade val="30000"/>
                    <a:satMod val="115000"/>
                    <a:alpha val="40000"/>
                  </a:srgbClr>
                </a:gs>
                <a:gs pos="50000">
                  <a:srgbClr val="FFFFFF">
                    <a:shade val="67500"/>
                    <a:satMod val="115000"/>
                    <a:alpha val="40000"/>
                  </a:srgbClr>
                </a:gs>
                <a:gs pos="100000">
                  <a:srgbClr val="FFFFFF">
                    <a:shade val="100000"/>
                    <a:satMod val="115000"/>
                    <a:alpha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33E3AAAC-D5F2-9440-8839-922D4C709625}"/>
              </a:ext>
            </a:extLst>
          </p:cNvPr>
          <p:cNvGrpSpPr/>
          <p:nvPr/>
        </p:nvGrpSpPr>
        <p:grpSpPr>
          <a:xfrm flipH="1">
            <a:off x="4053178" y="1175925"/>
            <a:ext cx="1004819" cy="290483"/>
            <a:chOff x="5293540" y="965119"/>
            <a:chExt cx="573461" cy="290483"/>
          </a:xfrm>
        </p:grpSpPr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7B3CE751-9A83-1641-B106-32F5F6B5BD05}"/>
                </a:ext>
              </a:extLst>
            </p:cNvPr>
            <p:cNvSpPr/>
            <p:nvPr/>
          </p:nvSpPr>
          <p:spPr>
            <a:xfrm>
              <a:off x="5293540" y="965119"/>
              <a:ext cx="573461" cy="270675"/>
            </a:xfrm>
            <a:prstGeom prst="rect">
              <a:avLst/>
            </a:prstGeom>
            <a:gradFill flip="none" rotWithShape="1">
              <a:gsLst>
                <a:gs pos="9000">
                  <a:schemeClr val="accent1">
                    <a:lumMod val="75000"/>
                  </a:schemeClr>
                </a:gs>
                <a:gs pos="48000">
                  <a:schemeClr val="accent1">
                    <a:lumMod val="75000"/>
                  </a:schemeClr>
                </a:gs>
                <a:gs pos="56000">
                  <a:schemeClr val="bg1">
                    <a:lumMod val="40000"/>
                    <a:lumOff val="60000"/>
                  </a:schemeClr>
                </a:gs>
                <a:gs pos="100000">
                  <a:schemeClr val="bg1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rtlCol="0" anchor="t"/>
            <a:lstStyle/>
            <a:p>
              <a:pPr algn="ctr" defTabSz="685783">
                <a:defRPr/>
              </a:pPr>
              <a:r>
                <a:rPr lang="en-US" sz="600" kern="0" dirty="0">
                  <a:solidFill>
                    <a:prstClr val="white"/>
                  </a:solidFill>
                  <a:latin typeface="Calibri"/>
                  <a:ea typeface="IBM Plex Sans" charset="0"/>
                  <a:cs typeface="IBM Plex Sans" charset="0"/>
                </a:rPr>
                <a:t>Edge Fabric Exchange</a:t>
              </a:r>
            </a:p>
          </p:txBody>
        </p:sp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C4D612BA-687A-BC49-B66D-C8F0D8F27E3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616" y="1100457"/>
              <a:ext cx="105717" cy="155145"/>
            </a:xfrm>
            <a:prstGeom prst="rect">
              <a:avLst/>
            </a:prstGeom>
          </p:spPr>
        </p:pic>
      </p:grpSp>
      <p:sp>
        <p:nvSpPr>
          <p:cNvPr id="440" name="Rectangle 439">
            <a:extLst>
              <a:ext uri="{FF2B5EF4-FFF2-40B4-BE49-F238E27FC236}">
                <a16:creationId xmlns:a16="http://schemas.microsoft.com/office/drawing/2014/main" id="{FC9CF68E-E140-DD47-BE30-CB70C918438C}"/>
              </a:ext>
            </a:extLst>
          </p:cNvPr>
          <p:cNvSpPr/>
          <p:nvPr/>
        </p:nvSpPr>
        <p:spPr>
          <a:xfrm flipH="1">
            <a:off x="1012408" y="1169228"/>
            <a:ext cx="1460427" cy="272936"/>
          </a:xfrm>
          <a:prstGeom prst="rect">
            <a:avLst/>
          </a:prstGeom>
          <a:gradFill flip="none" rotWithShape="1">
            <a:gsLst>
              <a:gs pos="9000">
                <a:schemeClr val="accent1">
                  <a:lumMod val="75000"/>
                </a:schemeClr>
              </a:gs>
              <a:gs pos="48000">
                <a:schemeClr val="accent1">
                  <a:lumMod val="75000"/>
                </a:schemeClr>
              </a:gs>
              <a:gs pos="62000">
                <a:schemeClr val="bg1">
                  <a:lumMod val="40000"/>
                  <a:lumOff val="60000"/>
                </a:schemeClr>
              </a:gs>
              <a:gs pos="100000">
                <a:schemeClr val="bg1">
                  <a:lumMod val="20000"/>
                  <a:lumOff val="80000"/>
                </a:schemeClr>
              </a:gs>
            </a:gsLst>
            <a:lin ang="54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685783">
              <a:defRPr/>
            </a:pPr>
            <a:r>
              <a:rPr lang="en-US" sz="825" kern="0" dirty="0">
                <a:solidFill>
                  <a:prstClr val="white"/>
                </a:solidFill>
                <a:latin typeface="Calibri"/>
                <a:ea typeface="IBM Plex Sans" charset="0"/>
                <a:cs typeface="IBM Plex Sans" charset="0"/>
              </a:rPr>
              <a:t>Edge Fabric</a:t>
            </a:r>
            <a:endParaRPr lang="en-US" sz="788" kern="0" dirty="0">
              <a:solidFill>
                <a:prstClr val="white"/>
              </a:solidFill>
              <a:latin typeface="Calibri"/>
              <a:ea typeface="IBM Plex Sans" charset="0"/>
              <a:cs typeface="IBM Plex Sans" charset="0"/>
            </a:endParaRPr>
          </a:p>
          <a:p>
            <a:pPr algn="ctr" defTabSz="685783">
              <a:defRPr/>
            </a:pPr>
            <a:r>
              <a:rPr lang="en-US" sz="600" kern="0" dirty="0">
                <a:solidFill>
                  <a:srgbClr val="4F81BD">
                    <a:lumMod val="75000"/>
                  </a:srgbClr>
                </a:solidFill>
                <a:latin typeface="Calibri"/>
                <a:ea typeface="IBM Plex Sans" charset="0"/>
                <a:cs typeface="IBM Plex Sans" charset="0"/>
              </a:rPr>
              <a:t>Edge Workload Management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8C18DE-326C-4F4F-90C1-9B99AF5BFD3C}"/>
              </a:ext>
            </a:extLst>
          </p:cNvPr>
          <p:cNvGrpSpPr/>
          <p:nvPr/>
        </p:nvGrpSpPr>
        <p:grpSpPr>
          <a:xfrm flipH="1">
            <a:off x="330432" y="1177746"/>
            <a:ext cx="2361590" cy="2594155"/>
            <a:chOff x="8773589" y="1570328"/>
            <a:chExt cx="3148787" cy="3458873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149F59A2-0D9B-6246-BCE3-8EB94CB1566D}"/>
                </a:ext>
              </a:extLst>
            </p:cNvPr>
            <p:cNvSpPr/>
            <p:nvPr/>
          </p:nvSpPr>
          <p:spPr>
            <a:xfrm>
              <a:off x="8779242" y="1570328"/>
              <a:ext cx="2406534" cy="2343727"/>
            </a:xfrm>
            <a:custGeom>
              <a:avLst/>
              <a:gdLst>
                <a:gd name="connsiteX0" fmla="*/ 5187141 w 6749934"/>
                <a:gd name="connsiteY0" fmla="*/ 0 h 1479665"/>
                <a:gd name="connsiteX1" fmla="*/ 6517178 w 6749934"/>
                <a:gd name="connsiteY1" fmla="*/ 16625 h 1479665"/>
                <a:gd name="connsiteX2" fmla="*/ 6749934 w 6749934"/>
                <a:gd name="connsiteY2" fmla="*/ 1479665 h 1479665"/>
                <a:gd name="connsiteX3" fmla="*/ 0 w 6749934"/>
                <a:gd name="connsiteY3" fmla="*/ 1471352 h 1479665"/>
                <a:gd name="connsiteX4" fmla="*/ 5187141 w 6749934"/>
                <a:gd name="connsiteY4" fmla="*/ 0 h 1479665"/>
                <a:gd name="connsiteX0" fmla="*/ 4933141 w 6749934"/>
                <a:gd name="connsiteY0" fmla="*/ 17242 h 1463040"/>
                <a:gd name="connsiteX1" fmla="*/ 6517178 w 6749934"/>
                <a:gd name="connsiteY1" fmla="*/ 0 h 1463040"/>
                <a:gd name="connsiteX2" fmla="*/ 6749934 w 6749934"/>
                <a:gd name="connsiteY2" fmla="*/ 1463040 h 1463040"/>
                <a:gd name="connsiteX3" fmla="*/ 0 w 6749934"/>
                <a:gd name="connsiteY3" fmla="*/ 1454727 h 1463040"/>
                <a:gd name="connsiteX4" fmla="*/ 4933141 w 6749934"/>
                <a:gd name="connsiteY4" fmla="*/ 17242 h 1463040"/>
                <a:gd name="connsiteX0" fmla="*/ 4933141 w 6889712"/>
                <a:gd name="connsiteY0" fmla="*/ 8776 h 1454574"/>
                <a:gd name="connsiteX1" fmla="*/ 6889712 w 6889712"/>
                <a:gd name="connsiteY1" fmla="*/ 0 h 1454574"/>
                <a:gd name="connsiteX2" fmla="*/ 6749934 w 6889712"/>
                <a:gd name="connsiteY2" fmla="*/ 1454574 h 1454574"/>
                <a:gd name="connsiteX3" fmla="*/ 0 w 6889712"/>
                <a:gd name="connsiteY3" fmla="*/ 1446261 h 1454574"/>
                <a:gd name="connsiteX4" fmla="*/ 4933141 w 6889712"/>
                <a:gd name="connsiteY4" fmla="*/ 8776 h 1454574"/>
                <a:gd name="connsiteX0" fmla="*/ 4933141 w 7054734"/>
                <a:gd name="connsiteY0" fmla="*/ 8776 h 1962574"/>
                <a:gd name="connsiteX1" fmla="*/ 6889712 w 7054734"/>
                <a:gd name="connsiteY1" fmla="*/ 0 h 1962574"/>
                <a:gd name="connsiteX2" fmla="*/ 7054734 w 7054734"/>
                <a:gd name="connsiteY2" fmla="*/ 1962574 h 1962574"/>
                <a:gd name="connsiteX3" fmla="*/ 0 w 7054734"/>
                <a:gd name="connsiteY3" fmla="*/ 1446261 h 1962574"/>
                <a:gd name="connsiteX4" fmla="*/ 4933141 w 7054734"/>
                <a:gd name="connsiteY4" fmla="*/ 8776 h 1962574"/>
                <a:gd name="connsiteX0" fmla="*/ 284941 w 2406534"/>
                <a:gd name="connsiteY0" fmla="*/ 8776 h 1996594"/>
                <a:gd name="connsiteX1" fmla="*/ 2241512 w 2406534"/>
                <a:gd name="connsiteY1" fmla="*/ 0 h 1996594"/>
                <a:gd name="connsiteX2" fmla="*/ 2406534 w 2406534"/>
                <a:gd name="connsiteY2" fmla="*/ 1962574 h 1996594"/>
                <a:gd name="connsiteX3" fmla="*/ 0 w 2406534"/>
                <a:gd name="connsiteY3" fmla="*/ 1996594 h 1996594"/>
                <a:gd name="connsiteX4" fmla="*/ 284941 w 2406534"/>
                <a:gd name="connsiteY4" fmla="*/ 8776 h 1996594"/>
                <a:gd name="connsiteX0" fmla="*/ 293407 w 2406534"/>
                <a:gd name="connsiteY0" fmla="*/ 0 h 2360351"/>
                <a:gd name="connsiteX1" fmla="*/ 2241512 w 2406534"/>
                <a:gd name="connsiteY1" fmla="*/ 363757 h 2360351"/>
                <a:gd name="connsiteX2" fmla="*/ 2406534 w 2406534"/>
                <a:gd name="connsiteY2" fmla="*/ 2326331 h 2360351"/>
                <a:gd name="connsiteX3" fmla="*/ 0 w 2406534"/>
                <a:gd name="connsiteY3" fmla="*/ 2360351 h 2360351"/>
                <a:gd name="connsiteX4" fmla="*/ 293407 w 2406534"/>
                <a:gd name="connsiteY4" fmla="*/ 0 h 2360351"/>
                <a:gd name="connsiteX0" fmla="*/ 293407 w 2406534"/>
                <a:gd name="connsiteY0" fmla="*/ 0 h 2360351"/>
                <a:gd name="connsiteX1" fmla="*/ 2249979 w 2406534"/>
                <a:gd name="connsiteY1" fmla="*/ 16624 h 2360351"/>
                <a:gd name="connsiteX2" fmla="*/ 2406534 w 2406534"/>
                <a:gd name="connsiteY2" fmla="*/ 2326331 h 2360351"/>
                <a:gd name="connsiteX3" fmla="*/ 0 w 2406534"/>
                <a:gd name="connsiteY3" fmla="*/ 2360351 h 2360351"/>
                <a:gd name="connsiteX4" fmla="*/ 293407 w 2406534"/>
                <a:gd name="connsiteY4" fmla="*/ 0 h 2360351"/>
                <a:gd name="connsiteX0" fmla="*/ 301874 w 2406534"/>
                <a:gd name="connsiteY0" fmla="*/ 310 h 2343727"/>
                <a:gd name="connsiteX1" fmla="*/ 2249979 w 2406534"/>
                <a:gd name="connsiteY1" fmla="*/ 0 h 2343727"/>
                <a:gd name="connsiteX2" fmla="*/ 2406534 w 2406534"/>
                <a:gd name="connsiteY2" fmla="*/ 2309707 h 2343727"/>
                <a:gd name="connsiteX3" fmla="*/ 0 w 2406534"/>
                <a:gd name="connsiteY3" fmla="*/ 2343727 h 2343727"/>
                <a:gd name="connsiteX4" fmla="*/ 301874 w 2406534"/>
                <a:gd name="connsiteY4" fmla="*/ 310 h 234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6534" h="2343727">
                  <a:moveTo>
                    <a:pt x="301874" y="310"/>
                  </a:moveTo>
                  <a:lnTo>
                    <a:pt x="2249979" y="0"/>
                  </a:lnTo>
                  <a:lnTo>
                    <a:pt x="2406534" y="2309707"/>
                  </a:lnTo>
                  <a:lnTo>
                    <a:pt x="0" y="2343727"/>
                  </a:lnTo>
                  <a:lnTo>
                    <a:pt x="301874" y="31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shade val="30000"/>
                    <a:satMod val="115000"/>
                    <a:alpha val="40000"/>
                  </a:srgbClr>
                </a:gs>
                <a:gs pos="50000">
                  <a:srgbClr val="FFFFFF">
                    <a:shade val="67500"/>
                    <a:satMod val="115000"/>
                    <a:alpha val="40000"/>
                  </a:srgbClr>
                </a:gs>
                <a:gs pos="100000">
                  <a:srgbClr val="FFFFFF">
                    <a:shade val="100000"/>
                    <a:satMod val="115000"/>
                    <a:alpha val="40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03B42533-D35F-DA48-9DEB-34CE5A4EDAD8}"/>
                </a:ext>
              </a:extLst>
            </p:cNvPr>
            <p:cNvSpPr/>
            <p:nvPr/>
          </p:nvSpPr>
          <p:spPr>
            <a:xfrm>
              <a:off x="8773589" y="3882495"/>
              <a:ext cx="2423281" cy="1146706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Agent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03C26C7-60B4-D645-96B0-A2CE3314E156}"/>
                </a:ext>
              </a:extLst>
            </p:cNvPr>
            <p:cNvSpPr txBox="1"/>
            <p:nvPr/>
          </p:nvSpPr>
          <p:spPr>
            <a:xfrm>
              <a:off x="9020061" y="4183854"/>
              <a:ext cx="2004396" cy="7386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Register Node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Negotiate Agreements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Synchronization</a:t>
              </a:r>
            </a:p>
            <a:p>
              <a:pPr marL="88106" indent="-88106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prstClr val="white">
                      <a:lumMod val="95000"/>
                    </a:prst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Monitor Agreement Conditions</a:t>
              </a:r>
            </a:p>
          </p:txBody>
        </p:sp>
        <p:sp>
          <p:nvSpPr>
            <p:cNvPr id="133" name="Rectangular Callout 132">
              <a:extLst>
                <a:ext uri="{FF2B5EF4-FFF2-40B4-BE49-F238E27FC236}">
                  <a16:creationId xmlns:a16="http://schemas.microsoft.com/office/drawing/2014/main" id="{4BA9867A-F13C-DA49-A3CD-D5E84755BBF6}"/>
                </a:ext>
              </a:extLst>
            </p:cNvPr>
            <p:cNvSpPr/>
            <p:nvPr/>
          </p:nvSpPr>
          <p:spPr>
            <a:xfrm>
              <a:off x="10880976" y="3027549"/>
              <a:ext cx="1041400" cy="532143"/>
            </a:xfrm>
            <a:prstGeom prst="wedgeRectCallout">
              <a:avLst>
                <a:gd name="adj1" fmla="val -31757"/>
                <a:gd name="adj2" fmla="val -9359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7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Potentially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750" dirty="0">
                  <a:solidFill>
                    <a:srgbClr val="1F497D">
                      <a:lumMod val="75000"/>
                    </a:srgb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&gt; 1,000,000s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15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E047-C197-AE46-9219-DA5A2F12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Agreement 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815C0-F771-8F4C-BB8D-2097F5B2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When the node was registered (with the “</a:t>
            </a:r>
            <a:r>
              <a:rPr lang="en-US" dirty="0" err="1"/>
              <a:t>hzn</a:t>
            </a:r>
            <a:r>
              <a:rPr lang="en-US" dirty="0"/>
              <a:t> register” command) it kicked off a negotiation between the Horizon Agent (aka </a:t>
            </a:r>
            <a:r>
              <a:rPr lang="en-US" dirty="0" err="1"/>
              <a:t>Anax</a:t>
            </a:r>
            <a:r>
              <a:rPr lang="en-US" dirty="0"/>
              <a:t>) running on the device, and the Horizon </a:t>
            </a:r>
            <a:r>
              <a:rPr lang="en-US" dirty="0" err="1"/>
              <a:t>AgBot</a:t>
            </a:r>
            <a:r>
              <a:rPr lang="en-US" dirty="0"/>
              <a:t> running elsewhere (in the Cloud in this case)</a:t>
            </a:r>
          </a:p>
          <a:p>
            <a:r>
              <a:rPr lang="en-US" dirty="0"/>
              <a:t>That negotiation is intended to determine what workloads (collection of Docker containers) to run on that device</a:t>
            </a:r>
          </a:p>
          <a:p>
            <a:r>
              <a:rPr lang="en-US" dirty="0"/>
              <a:t>The result of that negotiation is an Agreement representing the contract formed by that negotiation to run that workload there at that time</a:t>
            </a:r>
          </a:p>
          <a:p>
            <a:r>
              <a:rPr lang="en-US" dirty="0"/>
              <a:t>Any violation of the conditions and constraints considered in that negotiation will nullify the Agreement, and result in either a re-negotiation of of another agreement, or that workload being shut down</a:t>
            </a:r>
          </a:p>
          <a:p>
            <a:r>
              <a:rPr lang="en-US" dirty="0"/>
              <a:t>Forming an Agreement will result in downloading the workload containers from the Horizon Exchange, validating the security of the Containers (through a cert check), and starting the workloads</a:t>
            </a:r>
          </a:p>
          <a:p>
            <a:r>
              <a:rPr lang="en-US" dirty="0"/>
              <a:t>When the node was unregistered, the Agreement was cancelled and the workload was terminated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98315-4D93-2643-A40E-4BFB33AC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711149"/>
            <a:ext cx="7120890" cy="22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E616-2A52-6040-8197-7309D9BE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7155-EF21-904C-8B08-4F2969862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41" y="800100"/>
            <a:ext cx="2614980" cy="3886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Placement calculated from an optimization across declared (policy-defined) </a:t>
            </a:r>
          </a:p>
          <a:p>
            <a:pPr lvl="1"/>
            <a:r>
              <a:rPr lang="en-US" dirty="0"/>
              <a:t>node constraints</a:t>
            </a:r>
          </a:p>
          <a:p>
            <a:pPr lvl="1"/>
            <a:r>
              <a:rPr lang="en-US" dirty="0"/>
              <a:t>service (workload) requirements</a:t>
            </a:r>
          </a:p>
          <a:p>
            <a:pPr lvl="1"/>
            <a:r>
              <a:rPr lang="en-US" dirty="0"/>
              <a:t>network topology, and</a:t>
            </a:r>
          </a:p>
          <a:p>
            <a:pPr lvl="1"/>
            <a:r>
              <a:rPr lang="en-US" dirty="0"/>
              <a:t>organizational operating priorities</a:t>
            </a:r>
          </a:p>
          <a:p>
            <a:r>
              <a:rPr lang="en-US" dirty="0"/>
              <a:t>Analysis of optimal placement is evaluated on an on-going basis against current and changing conditions</a:t>
            </a:r>
          </a:p>
          <a:p>
            <a:r>
              <a:rPr lang="en-US" dirty="0"/>
              <a:t>“Properties and constraints” – any policy-set can express either types of properties that must be matched to satisfy the agreement</a:t>
            </a:r>
          </a:p>
          <a:p>
            <a:r>
              <a:rPr lang="en-US" dirty="0"/>
              <a:t>Address HA/CA requirements where needed for certain device scenarios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4B5178-9ECE-DF4E-93E2-1DE411C199CF}"/>
              </a:ext>
            </a:extLst>
          </p:cNvPr>
          <p:cNvGraphicFramePr>
            <a:graphicFrameLocks noGrp="1"/>
          </p:cNvGraphicFramePr>
          <p:nvPr/>
        </p:nvGraphicFramePr>
        <p:xfrm>
          <a:off x="4844790" y="1135379"/>
          <a:ext cx="106396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3968">
                  <a:extLst>
                    <a:ext uri="{9D8B030D-6E8A-4147-A177-3AD203B41FA5}">
                      <a16:colId xmlns:a16="http://schemas.microsoft.com/office/drawing/2014/main" val="3769691257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800" dirty="0"/>
                        <a:t>Service Policies (Properties)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107906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Compute, storage, network requirement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0335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OS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2622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Architecture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74666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Survivability (with network disconnects)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72683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Content Dependence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8126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Workload Dependence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978795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Model / Artifact Dependence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9672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Entitlement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8638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Authorization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4816479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Form and Function Dependence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22271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I/O Dependence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666193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F30D49-68FC-8C42-83AC-37F87B38B835}"/>
              </a:ext>
            </a:extLst>
          </p:cNvPr>
          <p:cNvGraphicFramePr>
            <a:graphicFrameLocks noGrp="1"/>
          </p:cNvGraphicFramePr>
          <p:nvPr/>
        </p:nvGraphicFramePr>
        <p:xfrm>
          <a:off x="3182166" y="1135379"/>
          <a:ext cx="1330879" cy="3394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879">
                  <a:extLst>
                    <a:ext uri="{9D8B030D-6E8A-4147-A177-3AD203B41FA5}">
                      <a16:colId xmlns:a16="http://schemas.microsoft.com/office/drawing/2014/main" val="3769691257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800" dirty="0"/>
                        <a:t>Node Policies (Properties)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107906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Compute, storage, network capacity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0335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OS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2622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Architecture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74666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800" dirty="0"/>
                        <a:t>Geolocation / Geopolitical position / Environmental / Geo-fencing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8126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Ownership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97879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Content (Data)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9672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Security / Vulnerability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8638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Privacy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90551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Co-processors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26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Availability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52904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Form and Function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9173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I/O Capabilities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063570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sz="800" dirty="0"/>
                        <a:t>User / system authentication and permissions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584369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023BDC-7A89-7541-ABAD-EC3F01C6B96B}"/>
              </a:ext>
            </a:extLst>
          </p:cNvPr>
          <p:cNvSpPr txBox="1"/>
          <p:nvPr/>
        </p:nvSpPr>
        <p:spPr>
          <a:xfrm>
            <a:off x="4551959" y="2164078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charset="-128"/>
              </a:rPr>
              <a:t>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73D590-477C-1947-801F-7C28B95F4BC2}"/>
              </a:ext>
            </a:extLst>
          </p:cNvPr>
          <p:cNvGraphicFramePr>
            <a:graphicFrameLocks noGrp="1"/>
          </p:cNvGraphicFramePr>
          <p:nvPr/>
        </p:nvGraphicFramePr>
        <p:xfrm>
          <a:off x="6240504" y="1135379"/>
          <a:ext cx="97155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3769691257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800" dirty="0"/>
                        <a:t>Topology Policies (Properties)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1079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Inter-nodal latency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0335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Protocols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2622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Firewalls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7466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Severability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8126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Temporal dynamicity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978795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800" dirty="0"/>
                        <a:t>Geolocation/ Geopolitical Constraints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9672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Data Egress/Ingress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8638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26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9173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0635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584369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5DF416-8CB4-0548-AA32-25AE4EED5D08}"/>
              </a:ext>
            </a:extLst>
          </p:cNvPr>
          <p:cNvSpPr txBox="1"/>
          <p:nvPr/>
        </p:nvSpPr>
        <p:spPr>
          <a:xfrm>
            <a:off x="5947673" y="2170802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charset="-128"/>
              </a:rPr>
              <a:t>X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BA6218-2A8B-584E-BADE-32832D929BF5}"/>
              </a:ext>
            </a:extLst>
          </p:cNvPr>
          <p:cNvGraphicFramePr>
            <a:graphicFrameLocks noGrp="1"/>
          </p:cNvGraphicFramePr>
          <p:nvPr/>
        </p:nvGraphicFramePr>
        <p:xfrm>
          <a:off x="7543800" y="1135379"/>
          <a:ext cx="11430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769691257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r>
                        <a:rPr lang="en-US" sz="800" dirty="0"/>
                        <a:t>Organization / System / Solution Policies (Properties)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010790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Business Priorities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703356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Recovery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02622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Regulations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47466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Brand Integrity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8126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SLAs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997879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Contract / obligations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89672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800" dirty="0"/>
                        <a:t>Upgrade policy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486386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8626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91733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06357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584369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C73466-C39A-B64F-950C-6892FCF79EE5}"/>
              </a:ext>
            </a:extLst>
          </p:cNvPr>
          <p:cNvSpPr txBox="1"/>
          <p:nvPr/>
        </p:nvSpPr>
        <p:spPr>
          <a:xfrm>
            <a:off x="7250969" y="2170802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Arial" charset="0"/>
                <a:ea typeface="ヒラギノ角ゴ Pro W3" charset="-128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7FEFC-B75E-8E43-83C2-32AD1F7AAF26}"/>
              </a:ext>
            </a:extLst>
          </p:cNvPr>
          <p:cNvSpPr txBox="1"/>
          <p:nvPr/>
        </p:nvSpPr>
        <p:spPr>
          <a:xfrm>
            <a:off x="6452476" y="838200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Future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CA91BC-7F71-F34B-9E4B-E8BC2E4929EE}"/>
              </a:ext>
            </a:extLst>
          </p:cNvPr>
          <p:cNvSpPr/>
          <p:nvPr/>
        </p:nvSpPr>
        <p:spPr>
          <a:xfrm>
            <a:off x="6184900" y="800100"/>
            <a:ext cx="1066069" cy="3219450"/>
          </a:xfrm>
          <a:prstGeom prst="rect">
            <a:avLst/>
          </a:prstGeom>
          <a:solidFill>
            <a:srgbClr val="FFFFFF">
              <a:alpha val="4431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1FDF1-55F6-1C45-9848-FD0AEDDE8763}"/>
              </a:ext>
            </a:extLst>
          </p:cNvPr>
          <p:cNvSpPr txBox="1"/>
          <p:nvPr/>
        </p:nvSpPr>
        <p:spPr>
          <a:xfrm>
            <a:off x="3116571" y="78740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e.g.:</a:t>
            </a:r>
          </a:p>
        </p:txBody>
      </p:sp>
    </p:spTree>
    <p:extLst>
      <p:ext uri="{BB962C8B-B14F-4D97-AF65-F5344CB8AC3E}">
        <p14:creationId xmlns:p14="http://schemas.microsoft.com/office/powerpoint/2010/main" val="42449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D6CA-AADB-444C-8AE7-D9507FD8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B1130-A05A-514B-A37C-549E5269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edge computing?</a:t>
            </a:r>
          </a:p>
          <a:p>
            <a:r>
              <a:rPr lang="en-US" dirty="0"/>
              <a:t>What are the edges?</a:t>
            </a:r>
          </a:p>
          <a:p>
            <a:r>
              <a:rPr lang="en-US" dirty="0"/>
              <a:t>What is the IBM Edge Computing offering?</a:t>
            </a:r>
          </a:p>
          <a:p>
            <a:r>
              <a:rPr lang="en-US" dirty="0"/>
              <a:t>What scenarios are addressed by the IBM Edge Computing offering?</a:t>
            </a:r>
          </a:p>
          <a:p>
            <a:r>
              <a:rPr lang="en-US" dirty="0"/>
              <a:t>What problems does it solve?</a:t>
            </a:r>
          </a:p>
          <a:p>
            <a:r>
              <a:rPr lang="en-US" dirty="0"/>
              <a:t>Why is it valuable? What are its key features?</a:t>
            </a:r>
          </a:p>
          <a:p>
            <a:r>
              <a:rPr lang="en-US" dirty="0"/>
              <a:t>How does it work?</a:t>
            </a:r>
          </a:p>
          <a:p>
            <a:r>
              <a:rPr lang="en-US" dirty="0"/>
              <a:t>How does it ensure the security of the system?</a:t>
            </a:r>
          </a:p>
          <a:p>
            <a:r>
              <a:rPr lang="en-US" dirty="0"/>
              <a:t>How does it handle multi-tenancy?</a:t>
            </a:r>
          </a:p>
        </p:txBody>
      </p:sp>
    </p:spTree>
    <p:extLst>
      <p:ext uri="{BB962C8B-B14F-4D97-AF65-F5344CB8AC3E}">
        <p14:creationId xmlns:p14="http://schemas.microsoft.com/office/powerpoint/2010/main" val="15719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356EC-31E8-8E48-A0DC-DD41EFF8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Policies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5769-617E-6A4D-BBDC-9AAEE93BFA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Policies are comprised of:</a:t>
            </a:r>
          </a:p>
          <a:p>
            <a:pPr lvl="1"/>
            <a:r>
              <a:rPr lang="en-US" dirty="0"/>
              <a:t>Properties:  Name-value pairs that assert ‘fact’s about the object (Node, Service, Topology, Business)</a:t>
            </a:r>
          </a:p>
          <a:p>
            <a:pPr lvl="1"/>
            <a:r>
              <a:rPr lang="en-US" dirty="0"/>
              <a:t>Constraints: Conditional expressions that must be satisfied by other parties in the negotiation</a:t>
            </a:r>
          </a:p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Names only have semantic value to the industry/business/application in which they’re used</a:t>
            </a:r>
          </a:p>
          <a:p>
            <a:pPr lvl="1"/>
            <a:r>
              <a:rPr lang="en-US" dirty="0"/>
              <a:t>Values can be any string, integer, </a:t>
            </a:r>
            <a:r>
              <a:rPr lang="en-US" dirty="0" err="1"/>
              <a:t>boolean</a:t>
            </a:r>
            <a:r>
              <a:rPr lang="en-US" dirty="0"/>
              <a:t>, float or list of strings</a:t>
            </a:r>
          </a:p>
          <a:p>
            <a:r>
              <a:rPr lang="en-US" dirty="0"/>
              <a:t>Built-in Properties</a:t>
            </a:r>
          </a:p>
          <a:p>
            <a:pPr lvl="1"/>
            <a:r>
              <a:rPr lang="en-US" dirty="0"/>
              <a:t>Are set automatically by the system, including:</a:t>
            </a:r>
          </a:p>
          <a:p>
            <a:pPr lvl="2"/>
            <a:r>
              <a:rPr lang="en-US" dirty="0" err="1"/>
              <a:t>openhorizon.cpu</a:t>
            </a:r>
            <a:r>
              <a:rPr lang="en-US" dirty="0"/>
              <a:t> - The number of CPUs. The value is an integer type.</a:t>
            </a:r>
          </a:p>
          <a:p>
            <a:pPr lvl="2"/>
            <a:r>
              <a:rPr lang="en-US" dirty="0" err="1"/>
              <a:t>openhorizon.memory</a:t>
            </a:r>
            <a:r>
              <a:rPr lang="en-US" dirty="0"/>
              <a:t> - The amount of memory in MBs. The value is an integer type.</a:t>
            </a:r>
          </a:p>
          <a:p>
            <a:pPr lvl="2"/>
            <a:r>
              <a:rPr lang="en-US" dirty="0" err="1"/>
              <a:t>openhorizon.arch</a:t>
            </a:r>
            <a:r>
              <a:rPr lang="en-US" dirty="0"/>
              <a:t> - The Hardware architecture of the node (e.g. amd64, armv6, </a:t>
            </a:r>
            <a:r>
              <a:rPr lang="en-US" dirty="0" err="1"/>
              <a:t>etc</a:t>
            </a:r>
            <a:r>
              <a:rPr lang="en-US" dirty="0"/>
              <a:t>). The value is a string type.</a:t>
            </a:r>
          </a:p>
          <a:p>
            <a:pPr lvl="2"/>
            <a:r>
              <a:rPr lang="en-US" dirty="0" err="1"/>
              <a:t>openhorizon.service.url</a:t>
            </a:r>
            <a:r>
              <a:rPr lang="en-US" dirty="0"/>
              <a:t> - The unique name of the service. The value is a string type.</a:t>
            </a:r>
          </a:p>
          <a:p>
            <a:pPr lvl="2"/>
            <a:r>
              <a:rPr lang="en-US" dirty="0" err="1"/>
              <a:t>openhorizon.service.org</a:t>
            </a:r>
            <a:r>
              <a:rPr lang="en-US" dirty="0"/>
              <a:t> - The multi-tenant org where the service is defined. If </a:t>
            </a:r>
            <a:r>
              <a:rPr lang="en-US" dirty="0" err="1"/>
              <a:t>service.url</a:t>
            </a:r>
            <a:r>
              <a:rPr lang="en-US" dirty="0"/>
              <a:t> is specified but this property is omitted, the org defaults to the org of the node, service or policy which is referring to the service. The value is a string type.</a:t>
            </a:r>
          </a:p>
          <a:p>
            <a:pPr lvl="2"/>
            <a:r>
              <a:rPr lang="en-US" dirty="0" err="1"/>
              <a:t>openhorizon.service.version</a:t>
            </a:r>
            <a:r>
              <a:rPr lang="en-US" dirty="0"/>
              <a:t> - The version of a service using the same semantic version syntax. The value is a version type.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71C36-42C1-9B4B-898A-0C88F52D73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Constraints</a:t>
            </a:r>
          </a:p>
          <a:p>
            <a:pPr lvl="1"/>
            <a:r>
              <a:rPr lang="en-US" dirty="0"/>
              <a:t>Supports: </a:t>
            </a:r>
          </a:p>
          <a:p>
            <a:pPr lvl="2"/>
            <a:r>
              <a:rPr lang="en-US" dirty="0"/>
              <a:t>For numeric and string types: ==, &lt;, &gt;, &lt;=, &gt;=</a:t>
            </a:r>
          </a:p>
          <a:p>
            <a:pPr lvl="2"/>
            <a:r>
              <a:rPr lang="en-US" dirty="0"/>
              <a:t>For string-lists: in</a:t>
            </a:r>
          </a:p>
          <a:p>
            <a:pPr lvl="2"/>
            <a:r>
              <a:rPr lang="en-US" dirty="0"/>
              <a:t>For Boolean types: AND (&amp;&amp;), OR (||) (and the True and False values)</a:t>
            </a:r>
          </a:p>
          <a:p>
            <a:pPr lvl="2"/>
            <a:r>
              <a:rPr lang="en-US" dirty="0"/>
              <a:t>Parenthetical evaluation precedence</a:t>
            </a:r>
          </a:p>
          <a:p>
            <a:r>
              <a:rPr lang="en-US" dirty="0"/>
              <a:t>Separation of responsibilities</a:t>
            </a:r>
          </a:p>
          <a:p>
            <a:pPr lvl="1"/>
            <a:r>
              <a:rPr lang="en-US" dirty="0"/>
              <a:t>Node policies are set by the node owner (or system administrator on behalf of the node owner)</a:t>
            </a:r>
          </a:p>
          <a:p>
            <a:pPr lvl="1"/>
            <a:r>
              <a:rPr lang="en-US" dirty="0"/>
              <a:t>Service policies  are set by the service owner (typically the workload developer)</a:t>
            </a:r>
          </a:p>
          <a:p>
            <a:pPr lvl="1"/>
            <a:r>
              <a:rPr lang="en-US" dirty="0"/>
              <a:t>Topology policies are set by the network owner</a:t>
            </a:r>
          </a:p>
          <a:p>
            <a:pPr lvl="1"/>
            <a:r>
              <a:rPr lang="en-US" dirty="0"/>
              <a:t>Business policies are set by the business owner (or system administrator on behalf of the business)</a:t>
            </a:r>
          </a:p>
          <a:p>
            <a:pPr lvl="1"/>
            <a:r>
              <a:rPr lang="en-US" dirty="0"/>
              <a:t>All of which need to be coordinated around a shared ‘policy language’ (a common understanding the property semantics)</a:t>
            </a:r>
          </a:p>
        </p:txBody>
      </p:sp>
    </p:spTree>
    <p:extLst>
      <p:ext uri="{BB962C8B-B14F-4D97-AF65-F5344CB8AC3E}">
        <p14:creationId xmlns:p14="http://schemas.microsoft.com/office/powerpoint/2010/main" val="82127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7921-AF58-AE42-8211-436A07BE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98F0-82FB-884C-9514-601E015F7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simply assert which services to run on a given node</a:t>
            </a:r>
          </a:p>
          <a:p>
            <a:pPr lvl="1"/>
            <a:r>
              <a:rPr lang="en-US" dirty="0"/>
              <a:t>Can be thought of as a degenerate form of policy where the conclusion is pre-determined</a:t>
            </a:r>
          </a:p>
          <a:p>
            <a:pPr lvl="1"/>
            <a:r>
              <a:rPr lang="en-US" dirty="0"/>
              <a:t>Offers a simpler, but less scalable approach, for cases that are highly controlled (like, during service development and testing)</a:t>
            </a:r>
          </a:p>
          <a:p>
            <a:r>
              <a:rPr lang="en-US" dirty="0"/>
              <a:t>Any single node can be subject to either Patterns or Policy-based deployment, declared at the time of node registration</a:t>
            </a:r>
          </a:p>
        </p:txBody>
      </p:sp>
    </p:spTree>
    <p:extLst>
      <p:ext uri="{BB962C8B-B14F-4D97-AF65-F5344CB8AC3E}">
        <p14:creationId xmlns:p14="http://schemas.microsoft.com/office/powerpoint/2010/main" val="30037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5978-22C1-B84A-AB7A-F3144913F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Management (via Sync 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CB99-1FF4-3540-A548-78CAE9CA1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41" y="800099"/>
            <a:ext cx="4130906" cy="39678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Facilitate the storage, delivery and security of models and other metadata packages – separate from the core analytic logic</a:t>
            </a:r>
          </a:p>
          <a:p>
            <a:r>
              <a:rPr lang="en-US" dirty="0"/>
              <a:t>General assumption is that models are trained in the Cloud and distributed to the edge for inferencing</a:t>
            </a:r>
          </a:p>
          <a:p>
            <a:pPr lvl="1"/>
            <a:r>
              <a:rPr lang="en-US" dirty="0"/>
              <a:t>Predicated on the assertion that the Cloud or IT data center generally has more (elastic) compute resource available than individual edge nodes, as required by compute-intensive training requirements</a:t>
            </a:r>
          </a:p>
          <a:p>
            <a:r>
              <a:rPr lang="en-US" dirty="0"/>
              <a:t>Model / asset repository</a:t>
            </a:r>
          </a:p>
          <a:p>
            <a:pPr lvl="1"/>
            <a:r>
              <a:rPr lang="en-US" dirty="0"/>
              <a:t>Use your favorite Model development (e.g. Watson Studio) and training system (e.g. Watson Machine Learning) to create/train/re-train the model</a:t>
            </a:r>
          </a:p>
          <a:p>
            <a:pPr lvl="1"/>
            <a:r>
              <a:rPr lang="en-US" dirty="0"/>
              <a:t>Model/asset-package referenceable by URL</a:t>
            </a:r>
          </a:p>
          <a:p>
            <a:r>
              <a:rPr lang="en-US" dirty="0"/>
              <a:t>Workload (Containers)</a:t>
            </a:r>
          </a:p>
          <a:p>
            <a:pPr lvl="1"/>
            <a:r>
              <a:rPr lang="en-US" dirty="0"/>
              <a:t>Can contain an initial model/asset</a:t>
            </a:r>
          </a:p>
          <a:p>
            <a:pPr lvl="1"/>
            <a:r>
              <a:rPr lang="en-US" dirty="0"/>
              <a:t>Pull their model/asset-package, including updates, by asset reference.</a:t>
            </a:r>
          </a:p>
          <a:p>
            <a:pPr lvl="1"/>
            <a:r>
              <a:rPr lang="en-US" dirty="0"/>
              <a:t>Asset reference can be configured using workload/application configuration</a:t>
            </a:r>
          </a:p>
          <a:p>
            <a:r>
              <a:rPr lang="en-US" dirty="0"/>
              <a:t>Model/Asset Updates</a:t>
            </a:r>
          </a:p>
          <a:p>
            <a:pPr lvl="1"/>
            <a:r>
              <a:rPr lang="en-US" dirty="0"/>
              <a:t>Places in the model / asset repository</a:t>
            </a:r>
          </a:p>
          <a:p>
            <a:pPr lvl="1"/>
            <a:r>
              <a:rPr lang="en-US" dirty="0"/>
              <a:t>An API is provided that let’s the workload know an update is available to pull (via URL) at whatever point in the execution makes sense for it</a:t>
            </a:r>
          </a:p>
          <a:p>
            <a:pPr lvl="1"/>
            <a:r>
              <a:rPr lang="en-US" dirty="0"/>
              <a:t>Workload may optionally leverage application configuration for notifications of model / asset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4089B-EE8A-CA4C-ABDF-F75BBF5A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047" y="1549400"/>
            <a:ext cx="4031009" cy="22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1D65-6CE3-4B45-924F-64641F40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CA2BC-F138-EE4E-84DB-B3FC7D729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and inherit the service policies of any service that depends on that model</a:t>
            </a:r>
          </a:p>
          <a:p>
            <a:pPr lvl="1"/>
            <a:r>
              <a:rPr lang="en-US" dirty="0"/>
              <a:t>Note: Multiple different model policies can inherit from the same service policies – that is, a service can be conditioned by many different model instances</a:t>
            </a:r>
          </a:p>
          <a:p>
            <a:r>
              <a:rPr lang="en-US" dirty="0"/>
              <a:t>Extend the service policies with additional properties and constraints which effect the decision about what node(s) to place a given model</a:t>
            </a:r>
          </a:p>
          <a:p>
            <a:pPr lvl="1"/>
            <a:r>
              <a:rPr lang="en-US" dirty="0"/>
              <a:t>But, a model can only be placed on the nodes on which the depending service has been placed (the effects of inheriting from the service policies)</a:t>
            </a:r>
          </a:p>
        </p:txBody>
      </p:sp>
    </p:spTree>
    <p:extLst>
      <p:ext uri="{BB962C8B-B14F-4D97-AF65-F5344CB8AC3E}">
        <p14:creationId xmlns:p14="http://schemas.microsoft.com/office/powerpoint/2010/main" val="144880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8E96-C3FD-44DE-A77C-B8021F40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2C1-2024-B146-8D59-51260B422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40" y="800100"/>
            <a:ext cx="3188191" cy="3886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Edge components are Blue/Light Blue</a:t>
            </a:r>
          </a:p>
          <a:p>
            <a:r>
              <a:rPr lang="en-US" dirty="0"/>
              <a:t>Cloud Components are</a:t>
            </a:r>
          </a:p>
          <a:p>
            <a:pPr lvl="1"/>
            <a:r>
              <a:rPr lang="en-US" dirty="0"/>
              <a:t>Docker containers</a:t>
            </a:r>
          </a:p>
          <a:p>
            <a:pPr lvl="1"/>
            <a:r>
              <a:rPr lang="en-US" dirty="0"/>
              <a:t>Deployed in a Kubernetes cluster</a:t>
            </a:r>
          </a:p>
          <a:p>
            <a:pPr lvl="1"/>
            <a:r>
              <a:rPr lang="en-US" dirty="0"/>
              <a:t>Each has multiple instances</a:t>
            </a:r>
          </a:p>
          <a:p>
            <a:r>
              <a:rPr lang="en-US" dirty="0"/>
              <a:t>Cross Component communication is through APIs</a:t>
            </a:r>
          </a:p>
          <a:p>
            <a:r>
              <a:rPr lang="en-US" dirty="0"/>
              <a:t>All remote communication (arrows) is via HTTPS</a:t>
            </a:r>
          </a:p>
          <a:p>
            <a:r>
              <a:rPr lang="en-US" dirty="0"/>
              <a:t>Remote communication is not bidirectional</a:t>
            </a:r>
          </a:p>
          <a:p>
            <a:r>
              <a:rPr lang="en-US" dirty="0"/>
              <a:t>(*) Message security is additional message protection on top of HTTPS</a:t>
            </a:r>
          </a:p>
          <a:p>
            <a:pPr lvl="1"/>
            <a:r>
              <a:rPr lang="en-US" dirty="0"/>
              <a:t>Combination of symmetric and RSA key pair encryption</a:t>
            </a:r>
          </a:p>
          <a:p>
            <a:pPr lvl="1"/>
            <a:r>
              <a:rPr lang="en-US" dirty="0"/>
              <a:t>Agents and </a:t>
            </a:r>
            <a:r>
              <a:rPr lang="en-US" dirty="0" err="1"/>
              <a:t>Agbots</a:t>
            </a:r>
            <a:r>
              <a:rPr lang="en-US" dirty="0"/>
              <a:t> exchange messages via the Exchange API, never directly.</a:t>
            </a:r>
          </a:p>
          <a:p>
            <a:r>
              <a:rPr lang="en-US" dirty="0"/>
              <a:t>There are thousands of Edge Nodes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C48C40-B15C-7744-B912-1E5BA402C421}"/>
              </a:ext>
            </a:extLst>
          </p:cNvPr>
          <p:cNvGrpSpPr>
            <a:grpSpLocks noChangeAspect="1"/>
          </p:cNvGrpSpPr>
          <p:nvPr/>
        </p:nvGrpSpPr>
        <p:grpSpPr>
          <a:xfrm>
            <a:off x="4038600" y="831313"/>
            <a:ext cx="4591900" cy="3982940"/>
            <a:chOff x="3283116" y="176018"/>
            <a:chExt cx="5347384" cy="463823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7FD4D0D-C5E5-4B53-B7B8-F8711CEB6D8E}"/>
                </a:ext>
              </a:extLst>
            </p:cNvPr>
            <p:cNvSpPr/>
            <p:nvPr/>
          </p:nvSpPr>
          <p:spPr>
            <a:xfrm>
              <a:off x="3283116" y="1165291"/>
              <a:ext cx="1241854" cy="477280"/>
            </a:xfrm>
            <a:prstGeom prst="round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Exchange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E5130C-28DC-45BF-BB76-177A9B0E4D1D}"/>
                </a:ext>
              </a:extLst>
            </p:cNvPr>
            <p:cNvSpPr/>
            <p:nvPr/>
          </p:nvSpPr>
          <p:spPr>
            <a:xfrm>
              <a:off x="3306285" y="1642570"/>
              <a:ext cx="1204784" cy="143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/>
                </a:rPr>
                <a:t>API</a:t>
              </a:r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8FA1C707-8111-4870-909A-D1922431DF21}"/>
                </a:ext>
              </a:extLst>
            </p:cNvPr>
            <p:cNvSpPr/>
            <p:nvPr/>
          </p:nvSpPr>
          <p:spPr>
            <a:xfrm>
              <a:off x="3456111" y="502055"/>
              <a:ext cx="895865" cy="47084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PostgreSQL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276EABD-037A-404F-83C5-696C63C2FB38}"/>
                </a:ext>
              </a:extLst>
            </p:cNvPr>
            <p:cNvCxnSpPr>
              <a:cxnSpLocks/>
              <a:stCxn id="4" idx="0"/>
              <a:endCxn id="6" idx="3"/>
            </p:cNvCxnSpPr>
            <p:nvPr/>
          </p:nvCxnSpPr>
          <p:spPr>
            <a:xfrm flipV="1">
              <a:off x="3904043" y="972904"/>
              <a:ext cx="1" cy="192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83DBF0-5E4F-43F0-9C7F-737FB145BF7F}"/>
                </a:ext>
              </a:extLst>
            </p:cNvPr>
            <p:cNvSpPr/>
            <p:nvPr/>
          </p:nvSpPr>
          <p:spPr>
            <a:xfrm>
              <a:off x="4759752" y="1165291"/>
              <a:ext cx="1241854" cy="477280"/>
            </a:xfrm>
            <a:prstGeom prst="round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Cloud Sync Service (CSS)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89B946-4562-4065-BCA8-856A730FAE57}"/>
                </a:ext>
              </a:extLst>
            </p:cNvPr>
            <p:cNvSpPr/>
            <p:nvPr/>
          </p:nvSpPr>
          <p:spPr>
            <a:xfrm>
              <a:off x="4782921" y="1642570"/>
              <a:ext cx="1204784" cy="143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Calibri" panose="020F0502020204030204"/>
                </a:rPr>
                <a:t>API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C972B785-B385-48B7-A527-B7D071E0783E}"/>
                </a:ext>
              </a:extLst>
            </p:cNvPr>
            <p:cNvSpPr/>
            <p:nvPr/>
          </p:nvSpPr>
          <p:spPr>
            <a:xfrm>
              <a:off x="4932747" y="502055"/>
              <a:ext cx="895865" cy="470849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Mongo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39E3EB-3015-4DAC-B239-18E1E6C925A0}"/>
                </a:ext>
              </a:extLst>
            </p:cNvPr>
            <p:cNvCxnSpPr>
              <a:cxnSpLocks/>
              <a:stCxn id="9" idx="0"/>
              <a:endCxn id="11" idx="3"/>
            </p:cNvCxnSpPr>
            <p:nvPr/>
          </p:nvCxnSpPr>
          <p:spPr>
            <a:xfrm flipV="1">
              <a:off x="5380679" y="972904"/>
              <a:ext cx="0" cy="192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FED9D83-24FB-414F-9A1E-860F554CA592}"/>
                </a:ext>
              </a:extLst>
            </p:cNvPr>
            <p:cNvSpPr/>
            <p:nvPr/>
          </p:nvSpPr>
          <p:spPr>
            <a:xfrm>
              <a:off x="6241024" y="1165291"/>
              <a:ext cx="1241854" cy="477280"/>
            </a:xfrm>
            <a:prstGeom prst="roundRect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solidFill>
                    <a:prstClr val="white"/>
                  </a:solidFill>
                  <a:latin typeface="Calibri" panose="020F0502020204030204"/>
                </a:rPr>
                <a:t>AgBot</a:t>
              </a:r>
              <a:endParaRPr lang="en-US" sz="9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A6B834CD-56DA-4813-8314-452EFB69E79C}"/>
                </a:ext>
              </a:extLst>
            </p:cNvPr>
            <p:cNvSpPr/>
            <p:nvPr/>
          </p:nvSpPr>
          <p:spPr>
            <a:xfrm>
              <a:off x="6414018" y="495627"/>
              <a:ext cx="895865" cy="47727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PostgreSQL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1AD80C-F9C3-4618-BA0A-79921A968174}"/>
                </a:ext>
              </a:extLst>
            </p:cNvPr>
            <p:cNvCxnSpPr>
              <a:cxnSpLocks/>
              <a:stCxn id="16" idx="0"/>
              <a:endCxn id="18" idx="3"/>
            </p:cNvCxnSpPr>
            <p:nvPr/>
          </p:nvCxnSpPr>
          <p:spPr>
            <a:xfrm flipH="1" flipV="1">
              <a:off x="6861950" y="972905"/>
              <a:ext cx="1" cy="192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2CDFFE6-E5A8-443C-B314-11CF6E47A2BC}"/>
                </a:ext>
              </a:extLst>
            </p:cNvPr>
            <p:cNvCxnSpPr>
              <a:stCxn id="16" idx="2"/>
              <a:endCxn id="5" idx="2"/>
            </p:cNvCxnSpPr>
            <p:nvPr/>
          </p:nvCxnSpPr>
          <p:spPr>
            <a:xfrm rot="5400000">
              <a:off x="5313490" y="237758"/>
              <a:ext cx="143648" cy="2953274"/>
            </a:xfrm>
            <a:prstGeom prst="bentConnector3">
              <a:avLst>
                <a:gd name="adj1" fmla="val 21935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6BEF02EB-3D03-4108-9F16-44F27479D1CE}"/>
                </a:ext>
              </a:extLst>
            </p:cNvPr>
            <p:cNvCxnSpPr>
              <a:stCxn id="16" idx="2"/>
              <a:endCxn id="10" idx="2"/>
            </p:cNvCxnSpPr>
            <p:nvPr/>
          </p:nvCxnSpPr>
          <p:spPr>
            <a:xfrm rot="5400000">
              <a:off x="6051808" y="976076"/>
              <a:ext cx="143648" cy="1476638"/>
            </a:xfrm>
            <a:prstGeom prst="bentConnector3">
              <a:avLst>
                <a:gd name="adj1" fmla="val 21935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A133DD-3356-4EC8-86CD-6626F49CFBD9}"/>
                </a:ext>
              </a:extLst>
            </p:cNvPr>
            <p:cNvSpPr txBox="1"/>
            <p:nvPr/>
          </p:nvSpPr>
          <p:spPr>
            <a:xfrm>
              <a:off x="5309344" y="4083930"/>
              <a:ext cx="1294373" cy="32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/>
                </a:rPr>
                <a:t>Edge Node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C4477A0-2CDC-4453-BDA2-95ADBDF12CD1}"/>
                </a:ext>
              </a:extLst>
            </p:cNvPr>
            <p:cNvSpPr/>
            <p:nvPr/>
          </p:nvSpPr>
          <p:spPr>
            <a:xfrm>
              <a:off x="4662644" y="2965516"/>
              <a:ext cx="1790188" cy="1061136"/>
            </a:xfrm>
            <a:prstGeom prst="roundRect">
              <a:avLst/>
            </a:prstGeom>
            <a:solidFill>
              <a:schemeClr val="accent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A7E5EBD-4167-47AE-92FC-1BD08B684D48}"/>
                </a:ext>
              </a:extLst>
            </p:cNvPr>
            <p:cNvSpPr/>
            <p:nvPr/>
          </p:nvSpPr>
          <p:spPr>
            <a:xfrm>
              <a:off x="5153627" y="3079044"/>
              <a:ext cx="1241854" cy="47728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Edge Sync Service (ESS)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F2EFF5-1D4A-4236-9DA4-4E9743B15BC1}"/>
                </a:ext>
              </a:extLst>
            </p:cNvPr>
            <p:cNvSpPr txBox="1"/>
            <p:nvPr/>
          </p:nvSpPr>
          <p:spPr>
            <a:xfrm>
              <a:off x="4866325" y="3749652"/>
              <a:ext cx="1294373" cy="268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prstClr val="white"/>
                  </a:solidFill>
                  <a:latin typeface="Calibri" panose="020F0502020204030204"/>
                </a:rPr>
                <a:t>Agent</a:t>
              </a:r>
            </a:p>
          </p:txBody>
        </p:sp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88578763-B68A-48AF-8D93-B127402DA6AF}"/>
                </a:ext>
              </a:extLst>
            </p:cNvPr>
            <p:cNvSpPr/>
            <p:nvPr/>
          </p:nvSpPr>
          <p:spPr>
            <a:xfrm>
              <a:off x="6858086" y="2965517"/>
              <a:ext cx="895865" cy="1061137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tx1"/>
                  </a:solidFill>
                  <a:latin typeface="Calibri" panose="020F0502020204030204"/>
                </a:rPr>
                <a:t>root protected file system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tx1"/>
                  </a:solidFill>
                  <a:latin typeface="Calibri" panose="020F0502020204030204"/>
                </a:rPr>
                <a:t>local object database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tx1"/>
                  </a:solidFill>
                  <a:latin typeface="Calibri" panose="020F0502020204030204"/>
                </a:rPr>
                <a:t>message security keys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1ED09BD-B17A-439C-9FB0-2361EA504ED2}"/>
                </a:ext>
              </a:extLst>
            </p:cNvPr>
            <p:cNvCxnSpPr>
              <a:cxnSpLocks/>
              <a:stCxn id="40" idx="3"/>
              <a:endCxn id="42" idx="2"/>
            </p:cNvCxnSpPr>
            <p:nvPr/>
          </p:nvCxnSpPr>
          <p:spPr>
            <a:xfrm>
              <a:off x="6452831" y="3496085"/>
              <a:ext cx="40525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9578B17-8A76-4C13-B017-2280209CA082}"/>
                </a:ext>
              </a:extLst>
            </p:cNvPr>
            <p:cNvCxnSpPr>
              <a:endCxn id="5" idx="2"/>
            </p:cNvCxnSpPr>
            <p:nvPr/>
          </p:nvCxnSpPr>
          <p:spPr>
            <a:xfrm rot="16200000" flipV="1">
              <a:off x="3734912" y="1959984"/>
              <a:ext cx="1410988" cy="10634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E46AE02A-C23A-4F38-BB32-FF8CBA229CD5}"/>
                </a:ext>
              </a:extLst>
            </p:cNvPr>
            <p:cNvCxnSpPr>
              <a:stCxn id="39" idx="0"/>
              <a:endCxn id="10" idx="2"/>
            </p:cNvCxnSpPr>
            <p:nvPr/>
          </p:nvCxnSpPr>
          <p:spPr>
            <a:xfrm rot="16200000" flipV="1">
              <a:off x="4933520" y="2238010"/>
              <a:ext cx="1292826" cy="38924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D28AC82-4047-4134-90EB-9E88AB1E9F61}"/>
                </a:ext>
              </a:extLst>
            </p:cNvPr>
            <p:cNvSpPr txBox="1"/>
            <p:nvPr/>
          </p:nvSpPr>
          <p:spPr>
            <a:xfrm>
              <a:off x="4604260" y="176018"/>
              <a:ext cx="2634740" cy="32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/>
                </a:rPr>
                <a:t>Management Hub Components</a:t>
              </a:r>
            </a:p>
          </p:txBody>
        </p: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BFC38A9A-8B10-4B8D-B60D-7800EE85F471}"/>
                </a:ext>
              </a:extLst>
            </p:cNvPr>
            <p:cNvCxnSpPr>
              <a:stCxn id="9" idx="1"/>
              <a:endCxn id="5" idx="3"/>
            </p:cNvCxnSpPr>
            <p:nvPr/>
          </p:nvCxnSpPr>
          <p:spPr>
            <a:xfrm rot="10800000" flipV="1">
              <a:off x="4511068" y="1403931"/>
              <a:ext cx="248684" cy="3104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923842B8-1129-45B9-A92B-C9B2B2C4CDD7}"/>
                </a:ext>
              </a:extLst>
            </p:cNvPr>
            <p:cNvCxnSpPr>
              <a:stCxn id="16" idx="1"/>
              <a:endCxn id="10" idx="3"/>
            </p:cNvCxnSpPr>
            <p:nvPr/>
          </p:nvCxnSpPr>
          <p:spPr>
            <a:xfrm rot="10800000" flipV="1">
              <a:off x="5987706" y="1403931"/>
              <a:ext cx="253319" cy="31046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E85B60-59F6-4959-BD02-EB6E5BBE0C5A}"/>
                </a:ext>
              </a:extLst>
            </p:cNvPr>
            <p:cNvSpPr txBox="1"/>
            <p:nvPr/>
          </p:nvSpPr>
          <p:spPr>
            <a:xfrm>
              <a:off x="3916397" y="2303271"/>
              <a:ext cx="1202553" cy="25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Calibri" panose="020F0502020204030204"/>
                </a:rPr>
                <a:t>message security (*)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EDD0FB-AB81-4B26-AA9E-BEF2179B2F67}"/>
                </a:ext>
              </a:extLst>
            </p:cNvPr>
            <p:cNvSpPr txBox="1"/>
            <p:nvPr/>
          </p:nvSpPr>
          <p:spPr>
            <a:xfrm>
              <a:off x="5722968" y="1928318"/>
              <a:ext cx="1202553" cy="250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  <a:latin typeface="Calibri" panose="020F0502020204030204"/>
                </a:rPr>
                <a:t>message security (*)</a:t>
              </a:r>
            </a:p>
          </p:txBody>
        </p:sp>
        <p:sp>
          <p:nvSpPr>
            <p:cNvPr id="65" name="Cylinder 64">
              <a:extLst>
                <a:ext uri="{FF2B5EF4-FFF2-40B4-BE49-F238E27FC236}">
                  <a16:creationId xmlns:a16="http://schemas.microsoft.com/office/drawing/2014/main" id="{AB459E95-9CA2-4D06-87DF-A874CB9937BD}"/>
                </a:ext>
              </a:extLst>
            </p:cNvPr>
            <p:cNvSpPr/>
            <p:nvPr/>
          </p:nvSpPr>
          <p:spPr>
            <a:xfrm>
              <a:off x="7548337" y="1004130"/>
              <a:ext cx="693909" cy="307618"/>
            </a:xfrm>
            <a:prstGeom prst="can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>
                  <a:solidFill>
                    <a:schemeClr val="tx1"/>
                  </a:solidFill>
                  <a:latin typeface="Calibri" panose="020F0502020204030204"/>
                </a:rPr>
                <a:t>message security keys</a:t>
              </a:r>
            </a:p>
          </p:txBody>
        </p: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3B49C480-D225-4B92-99A4-8F73206F97FA}"/>
                </a:ext>
              </a:extLst>
            </p:cNvPr>
            <p:cNvCxnSpPr>
              <a:cxnSpLocks/>
              <a:stCxn id="16" idx="3"/>
              <a:endCxn id="65" idx="3"/>
            </p:cNvCxnSpPr>
            <p:nvPr/>
          </p:nvCxnSpPr>
          <p:spPr>
            <a:xfrm flipV="1">
              <a:off x="7482878" y="1311748"/>
              <a:ext cx="412414" cy="9218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Speech Bubble: Oval 73">
              <a:extLst>
                <a:ext uri="{FF2B5EF4-FFF2-40B4-BE49-F238E27FC236}">
                  <a16:creationId xmlns:a16="http://schemas.microsoft.com/office/drawing/2014/main" id="{9439DE20-175D-4D36-B1A7-DF4FBC1503BD}"/>
                </a:ext>
              </a:extLst>
            </p:cNvPr>
            <p:cNvSpPr/>
            <p:nvPr/>
          </p:nvSpPr>
          <p:spPr>
            <a:xfrm>
              <a:off x="7464343" y="1766243"/>
              <a:ext cx="1166157" cy="724803"/>
            </a:xfrm>
            <a:prstGeom prst="wedgeEllipseCallout">
              <a:avLst>
                <a:gd name="adj1" fmla="val -69067"/>
                <a:gd name="adj2" fmla="val -714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prstClr val="black"/>
                  </a:solidFill>
                  <a:latin typeface="Calibri" panose="020F0502020204030204"/>
                </a:rPr>
                <a:t>There is NO remote API for this component</a:t>
              </a:r>
            </a:p>
          </p:txBody>
        </p:sp>
        <p:sp>
          <p:nvSpPr>
            <p:cNvPr id="75" name="Speech Bubble: Oval 74">
              <a:extLst>
                <a:ext uri="{FF2B5EF4-FFF2-40B4-BE49-F238E27FC236}">
                  <a16:creationId xmlns:a16="http://schemas.microsoft.com/office/drawing/2014/main" id="{3A08C690-1CAC-4BB0-8E5B-DB51EC4B2BD0}"/>
                </a:ext>
              </a:extLst>
            </p:cNvPr>
            <p:cNvSpPr/>
            <p:nvPr/>
          </p:nvSpPr>
          <p:spPr>
            <a:xfrm>
              <a:off x="6395481" y="4089450"/>
              <a:ext cx="1166157" cy="724803"/>
            </a:xfrm>
            <a:prstGeom prst="wedgeEllipseCallout">
              <a:avLst>
                <a:gd name="adj1" fmla="val -70420"/>
                <a:gd name="adj2" fmla="val -6784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prstClr val="black"/>
                  </a:solidFill>
                  <a:latin typeface="Calibri" panose="020F0502020204030204"/>
                </a:rPr>
                <a:t>There is NO remote API for this component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538AF0-547E-BA4B-9D9C-AEF07635F09C}"/>
              </a:ext>
            </a:extLst>
          </p:cNvPr>
          <p:cNvCxnSpPr>
            <a:cxnSpLocks/>
          </p:cNvCxnSpPr>
          <p:nvPr/>
        </p:nvCxnSpPr>
        <p:spPr>
          <a:xfrm>
            <a:off x="4187154" y="2990850"/>
            <a:ext cx="41948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6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0B28-14EE-0B43-9484-BA0F9177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it ensure the security of the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D04C3-367B-CC4E-9DAF-D27BD4FC9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use of User, Service and Node Credentials differentiate and compartmentalize levels of authority and scope</a:t>
            </a:r>
          </a:p>
          <a:p>
            <a:pPr lvl="1"/>
            <a:r>
              <a:rPr lang="en-US" b="1" dirty="0"/>
              <a:t>User</a:t>
            </a:r>
            <a:r>
              <a:rPr lang="en-US" dirty="0"/>
              <a:t> (admin) credentials are required for broad administrative functions</a:t>
            </a:r>
          </a:p>
          <a:p>
            <a:pPr lvl="1"/>
            <a:r>
              <a:rPr lang="en-US" b="1" dirty="0"/>
              <a:t>Service</a:t>
            </a:r>
            <a:r>
              <a:rPr lang="en-US" dirty="0"/>
              <a:t> credentials are required to authenticate the components of the IBM product</a:t>
            </a:r>
          </a:p>
          <a:p>
            <a:pPr lvl="1"/>
            <a:r>
              <a:rPr lang="en-US" b="1" dirty="0"/>
              <a:t>Node</a:t>
            </a:r>
            <a:r>
              <a:rPr lang="en-US" dirty="0"/>
              <a:t> credentials are required to authenticate the individual node, and are constrained to only operate on the information specifically related to that node</a:t>
            </a:r>
          </a:p>
          <a:p>
            <a:r>
              <a:rPr lang="en-US" dirty="0"/>
              <a:t>Credentials are formed and authenticated by IBM Identity and Access Manager (IAM)</a:t>
            </a:r>
          </a:p>
          <a:p>
            <a:r>
              <a:rPr lang="en-US" dirty="0"/>
              <a:t>Agent security builds on underlying OS and Hardware security</a:t>
            </a:r>
          </a:p>
          <a:p>
            <a:r>
              <a:rPr lang="en-US" dirty="0"/>
              <a:t>All communication between the Agent and </a:t>
            </a:r>
            <a:r>
              <a:rPr lang="en-US" dirty="0" err="1"/>
              <a:t>AgBot</a:t>
            </a:r>
            <a:r>
              <a:rPr lang="en-US" dirty="0"/>
              <a:t> are conducted through e2e encrypted mailbox messages to prevent intervention during agreement negotiations</a:t>
            </a:r>
          </a:p>
          <a:p>
            <a:r>
              <a:rPr lang="en-US" dirty="0"/>
              <a:t>Containerized workloads are signed and the signature is a condition of Agreement</a:t>
            </a:r>
          </a:p>
          <a:p>
            <a:pPr lvl="1"/>
            <a:r>
              <a:rPr lang="en-US" dirty="0"/>
              <a:t>Failure to sustain the conditions of the Agreement will result in the workload being shut down and a new agreement being negotiated</a:t>
            </a:r>
          </a:p>
          <a:p>
            <a:r>
              <a:rPr lang="en-US" dirty="0"/>
              <a:t>Containers can be isolated from one-another to support multi-tenant stakeholders on a given machine</a:t>
            </a:r>
          </a:p>
          <a:p>
            <a:r>
              <a:rPr lang="en-US" dirty="0"/>
              <a:t>Local administrators can suspend workloads if they believe something is wrong</a:t>
            </a:r>
          </a:p>
        </p:txBody>
      </p:sp>
    </p:spTree>
    <p:extLst>
      <p:ext uri="{BB962C8B-B14F-4D97-AF65-F5344CB8AC3E}">
        <p14:creationId xmlns:p14="http://schemas.microsoft.com/office/powerpoint/2010/main" val="258305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multi-tenancy handled?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why is it important?</a:t>
            </a:r>
          </a:p>
          <a:p>
            <a:pPr lvl="1"/>
            <a:r>
              <a:rPr lang="en-US" dirty="0"/>
              <a:t>Any given edge device may have multiple stakeholders, each with a vested interest in running workloads on that device.  For example:</a:t>
            </a:r>
          </a:p>
          <a:p>
            <a:pPr lvl="2"/>
            <a:r>
              <a:rPr lang="en-US" dirty="0"/>
              <a:t>The manufacturer of the device provides the core functionality of that device, and may have warranty responsibilities to its on-going use</a:t>
            </a:r>
          </a:p>
          <a:p>
            <a:pPr lvl="2"/>
            <a:r>
              <a:rPr lang="en-US" dirty="0"/>
              <a:t>The device owner may repurpose that device frequently – perhaps, even, between production runs – with differing analytics requirements</a:t>
            </a:r>
          </a:p>
          <a:p>
            <a:pPr lvl="2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-parties may be contracted to provide maintenance and have predictive analytics to improve their SLAs</a:t>
            </a:r>
          </a:p>
          <a:p>
            <a:pPr lvl="2"/>
            <a:r>
              <a:rPr lang="en-US" dirty="0"/>
              <a:t>Independent institutions may have calibration and certification responsibilities for the device</a:t>
            </a:r>
          </a:p>
          <a:p>
            <a:r>
              <a:rPr lang="en-US" dirty="0"/>
              <a:t>The IBM Edge Computing offering controls the container runtime to limit access to local resources, scoping those resources to the set of workloads operating under the same tenant identity</a:t>
            </a:r>
          </a:p>
        </p:txBody>
      </p:sp>
    </p:spTree>
    <p:extLst>
      <p:ext uri="{BB962C8B-B14F-4D97-AF65-F5344CB8AC3E}">
        <p14:creationId xmlns:p14="http://schemas.microsoft.com/office/powerpoint/2010/main" val="12236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Details on the 5 demo sessions follow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5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Role: Developer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An understanding of Docker, make, bash script, </a:t>
            </a:r>
            <a:r>
              <a:rPr lang="en-US" dirty="0" err="1"/>
              <a:t>jq</a:t>
            </a:r>
            <a:r>
              <a:rPr lang="en-US" dirty="0"/>
              <a:t>, HTTP,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The CLI installed</a:t>
            </a:r>
          </a:p>
          <a:p>
            <a:r>
              <a:rPr lang="en-US" dirty="0"/>
              <a:t>How to</a:t>
            </a:r>
          </a:p>
          <a:p>
            <a:pPr lvl="1"/>
            <a:r>
              <a:rPr lang="en-US" dirty="0"/>
              <a:t>Create/Wrapper a containerized microservice workload (aka service).</a:t>
            </a:r>
          </a:p>
          <a:p>
            <a:pPr lvl="1"/>
            <a:r>
              <a:rPr lang="en-US" dirty="0"/>
              <a:t>Condition the service’s behavior using variables (aka user input variables).</a:t>
            </a:r>
          </a:p>
          <a:p>
            <a:pPr lvl="1"/>
            <a:r>
              <a:rPr lang="en-US" dirty="0"/>
              <a:t>Make use of other services as dependencies (aka required services).</a:t>
            </a:r>
          </a:p>
          <a:p>
            <a:pPr lvl="1"/>
            <a:r>
              <a:rPr lang="en-US" dirty="0"/>
              <a:t>Test the wrapped service locally.</a:t>
            </a:r>
          </a:p>
          <a:p>
            <a:pPr lvl="1"/>
            <a:r>
              <a:rPr lang="en-US" dirty="0"/>
              <a:t>Deploy the wrapped service to the product.</a:t>
            </a:r>
          </a:p>
          <a:p>
            <a:r>
              <a:rPr lang="en-US" dirty="0">
                <a:solidFill>
                  <a:srgbClr val="FF0000"/>
                </a:solidFill>
              </a:rPr>
              <a:t>Not covered </a:t>
            </a:r>
            <a:r>
              <a:rPr lang="en-US" dirty="0"/>
              <a:t>in this session</a:t>
            </a:r>
          </a:p>
          <a:p>
            <a:pPr lvl="1"/>
            <a:r>
              <a:rPr lang="en-US" dirty="0"/>
              <a:t>The service running on a node, policy, patterns</a:t>
            </a:r>
          </a:p>
          <a:p>
            <a:pPr lvl="1"/>
            <a:r>
              <a:rPr lang="en-US" dirty="0"/>
              <a:t>Machine Learning Model Management</a:t>
            </a:r>
          </a:p>
          <a:p>
            <a:pPr lvl="1"/>
            <a:r>
              <a:rPr lang="en-US" dirty="0"/>
              <a:t>Install of the agent or the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Role: Administrator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An understanding of Docker, make, bash script, </a:t>
            </a:r>
            <a:r>
              <a:rPr lang="en-US" dirty="0" err="1"/>
              <a:t>jq</a:t>
            </a:r>
            <a:r>
              <a:rPr lang="en-US" dirty="0"/>
              <a:t>, HTTP,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The agent installed</a:t>
            </a:r>
          </a:p>
          <a:p>
            <a:r>
              <a:rPr lang="en-US" dirty="0"/>
              <a:t>How to</a:t>
            </a:r>
          </a:p>
          <a:p>
            <a:pPr lvl="1"/>
            <a:r>
              <a:rPr lang="en-US" dirty="0"/>
              <a:t>Create and deploy a Pattern.</a:t>
            </a:r>
          </a:p>
          <a:p>
            <a:pPr lvl="1"/>
            <a:r>
              <a:rPr lang="en-US" dirty="0"/>
              <a:t>Configure a node to use a Pattern.</a:t>
            </a:r>
          </a:p>
          <a:p>
            <a:pPr lvl="1"/>
            <a:r>
              <a:rPr lang="en-US" dirty="0"/>
              <a:t>Use the UI, CLI and Docker to observe the services running in the system.</a:t>
            </a:r>
          </a:p>
          <a:p>
            <a:pPr lvl="1"/>
            <a:r>
              <a:rPr lang="en-US" dirty="0"/>
              <a:t>Update the pattern with a new service version.</a:t>
            </a:r>
          </a:p>
          <a:p>
            <a:pPr lvl="1"/>
            <a:r>
              <a:rPr lang="en-US" dirty="0"/>
              <a:t>Unregister the node.</a:t>
            </a:r>
          </a:p>
          <a:p>
            <a:r>
              <a:rPr lang="en-US" dirty="0">
                <a:solidFill>
                  <a:srgbClr val="FF0000"/>
                </a:solidFill>
              </a:rPr>
              <a:t>Not covered </a:t>
            </a:r>
            <a:r>
              <a:rPr lang="en-US" dirty="0"/>
              <a:t>in this session</a:t>
            </a:r>
          </a:p>
          <a:p>
            <a:pPr lvl="1"/>
            <a:r>
              <a:rPr lang="en-US" dirty="0"/>
              <a:t>Policy based service deployment</a:t>
            </a:r>
          </a:p>
          <a:p>
            <a:pPr lvl="1"/>
            <a:r>
              <a:rPr lang="en-US" dirty="0"/>
              <a:t>Machine Learning Model Management</a:t>
            </a:r>
          </a:p>
          <a:p>
            <a:pPr lvl="1"/>
            <a:r>
              <a:rPr lang="en-US" dirty="0"/>
              <a:t>Install of the agent or the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0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2C98E-7C13-1E4D-AC89-66A33AF87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59" y="-85471"/>
            <a:ext cx="9364717" cy="53144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58C014-4239-5E41-8655-E31934A8FD18}"/>
              </a:ext>
            </a:extLst>
          </p:cNvPr>
          <p:cNvSpPr/>
          <p:nvPr/>
        </p:nvSpPr>
        <p:spPr>
          <a:xfrm>
            <a:off x="2080921" y="0"/>
            <a:ext cx="7063079" cy="95795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defTabSz="685766"/>
            <a:r>
              <a:rPr lang="en-US" sz="5600" b="1" dirty="0">
                <a:solidFill>
                  <a:prstClr val="black"/>
                </a:solidFill>
                <a:latin typeface="Helvetica" pitchFamily="2" charset="0"/>
                <a:ea typeface="Helvetica Neue" panose="02000503000000020004" pitchFamily="2" charset="0"/>
                <a:cs typeface="Arial" panose="020B0604020202020204" pitchFamily="34" charset="0"/>
              </a:rPr>
              <a:t>Edge Computing</a:t>
            </a:r>
            <a:r>
              <a:rPr lang="mr-IN" sz="5600" b="1" dirty="0">
                <a:solidFill>
                  <a:prstClr val="black"/>
                </a:solidFill>
                <a:latin typeface="Helvetica" pitchFamily="2" charset="0"/>
                <a:ea typeface="Helvetica Neue" panose="02000503000000020004" pitchFamily="2" charset="0"/>
                <a:cs typeface="Arial" panose="020B0604020202020204" pitchFamily="34" charset="0"/>
              </a:rPr>
              <a:t>…</a:t>
            </a:r>
            <a:endParaRPr lang="en-US" sz="5600" dirty="0">
              <a:solidFill>
                <a:prstClr val="black"/>
              </a:solidFill>
              <a:latin typeface="Helvetica" pitchFamily="2" charset="0"/>
              <a:ea typeface="Helvetica Neue Thin" panose="020B04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1E134E-5650-0E48-9746-88078ED151BA}"/>
              </a:ext>
            </a:extLst>
          </p:cNvPr>
          <p:cNvSpPr/>
          <p:nvPr/>
        </p:nvSpPr>
        <p:spPr>
          <a:xfrm>
            <a:off x="3014795" y="1041261"/>
            <a:ext cx="6129205" cy="138499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cs typeface="Arial"/>
              </a:rPr>
              <a:t>places enterprise applications </a:t>
            </a:r>
          </a:p>
          <a:p>
            <a:r>
              <a:rPr lang="en-US" sz="2800" dirty="0">
                <a:solidFill>
                  <a:prstClr val="black"/>
                </a:solidFill>
                <a:cs typeface="Arial"/>
              </a:rPr>
              <a:t>closer to where the data is created, and where actions need to be taken</a:t>
            </a:r>
            <a:endParaRPr lang="en-US" sz="2800" b="1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1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Session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Focus Role: Administrator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An understanding of Docker, make, bash script, </a:t>
            </a:r>
            <a:r>
              <a:rPr lang="en-US" dirty="0" err="1"/>
              <a:t>jq</a:t>
            </a:r>
            <a:r>
              <a:rPr lang="en-US" dirty="0"/>
              <a:t>, HTTP,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The agent installed</a:t>
            </a:r>
          </a:p>
          <a:p>
            <a:r>
              <a:rPr lang="en-US" dirty="0"/>
              <a:t>How to</a:t>
            </a:r>
          </a:p>
          <a:p>
            <a:pPr lvl="1"/>
            <a:r>
              <a:rPr lang="en-US" dirty="0"/>
              <a:t>Create and deploy node, service and business Policy.</a:t>
            </a:r>
          </a:p>
          <a:p>
            <a:pPr lvl="1"/>
            <a:r>
              <a:rPr lang="en-US" dirty="0"/>
              <a:t>Configure a node to use policy.</a:t>
            </a:r>
          </a:p>
          <a:p>
            <a:pPr lvl="1"/>
            <a:r>
              <a:rPr lang="en-US" dirty="0"/>
              <a:t>Use the UI, CLI and Docker to observe the services running in the system.</a:t>
            </a:r>
          </a:p>
          <a:p>
            <a:pPr lvl="1"/>
            <a:r>
              <a:rPr lang="en-US" dirty="0"/>
              <a:t>Update the policies to show how the system reacts.</a:t>
            </a:r>
          </a:p>
          <a:p>
            <a:pPr lvl="1"/>
            <a:r>
              <a:rPr lang="en-US" dirty="0"/>
              <a:t>Unregister the node.</a:t>
            </a:r>
          </a:p>
          <a:p>
            <a:r>
              <a:rPr lang="en-US" dirty="0">
                <a:solidFill>
                  <a:srgbClr val="FF0000"/>
                </a:solidFill>
              </a:rPr>
              <a:t>Not covered </a:t>
            </a:r>
            <a:r>
              <a:rPr lang="en-US" dirty="0"/>
              <a:t>in this session</a:t>
            </a:r>
          </a:p>
          <a:p>
            <a:pPr lvl="1"/>
            <a:r>
              <a:rPr lang="en-US" dirty="0"/>
              <a:t>Pattern based service deployment</a:t>
            </a:r>
          </a:p>
          <a:p>
            <a:pPr lvl="1"/>
            <a:r>
              <a:rPr lang="en-US" dirty="0"/>
              <a:t>Machine Learning Model Management</a:t>
            </a:r>
          </a:p>
          <a:p>
            <a:pPr lvl="1"/>
            <a:r>
              <a:rPr lang="en-US" dirty="0"/>
              <a:t>Install of the agent or the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Session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Role: Administrator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An understanding of Docker, make, bash script, </a:t>
            </a:r>
            <a:r>
              <a:rPr lang="en-US" dirty="0" err="1"/>
              <a:t>jq</a:t>
            </a:r>
            <a:r>
              <a:rPr lang="en-US" dirty="0"/>
              <a:t>, HTTP,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The agent installed</a:t>
            </a:r>
          </a:p>
          <a:p>
            <a:r>
              <a:rPr lang="en-US" dirty="0"/>
              <a:t>How to</a:t>
            </a:r>
          </a:p>
          <a:p>
            <a:pPr lvl="1"/>
            <a:r>
              <a:rPr lang="en-US" dirty="0"/>
              <a:t>Configure two nodes; one using policy and the other using a pattern.</a:t>
            </a:r>
          </a:p>
          <a:p>
            <a:pPr lvl="1"/>
            <a:r>
              <a:rPr lang="en-US" dirty="0"/>
              <a:t>Create objects to be deployed to each node.</a:t>
            </a:r>
          </a:p>
          <a:p>
            <a:pPr lvl="1"/>
            <a:r>
              <a:rPr lang="en-US" dirty="0"/>
              <a:t>Use the CLI and Docker to observe the objects in the system.</a:t>
            </a:r>
          </a:p>
          <a:p>
            <a:pPr lvl="1"/>
            <a:r>
              <a:rPr lang="en-US" dirty="0"/>
              <a:t>Update the object metadata to show how the system reacts.</a:t>
            </a:r>
          </a:p>
          <a:p>
            <a:pPr lvl="1"/>
            <a:r>
              <a:rPr lang="en-US" dirty="0"/>
              <a:t>Unregister the nodes.</a:t>
            </a:r>
          </a:p>
          <a:p>
            <a:r>
              <a:rPr lang="en-US" dirty="0">
                <a:solidFill>
                  <a:srgbClr val="FF0000"/>
                </a:solidFill>
              </a:rPr>
              <a:t>Not covered </a:t>
            </a:r>
            <a:r>
              <a:rPr lang="en-US" dirty="0"/>
              <a:t>in this session</a:t>
            </a:r>
          </a:p>
          <a:p>
            <a:pPr lvl="1"/>
            <a:r>
              <a:rPr lang="en-US" dirty="0"/>
              <a:t>Policy and Pattern based service deployment</a:t>
            </a:r>
          </a:p>
          <a:p>
            <a:pPr lvl="1"/>
            <a:r>
              <a:rPr lang="en-US" dirty="0"/>
              <a:t>Install of the agent or the product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Session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Role: Installer</a:t>
            </a:r>
          </a:p>
          <a:p>
            <a:r>
              <a:rPr lang="en-US" dirty="0"/>
              <a:t>Pre-requisites</a:t>
            </a:r>
          </a:p>
          <a:p>
            <a:pPr lvl="1"/>
            <a:r>
              <a:rPr lang="en-US" dirty="0"/>
              <a:t>An understanding of Docker, make, bash script, </a:t>
            </a:r>
            <a:r>
              <a:rPr lang="en-US" dirty="0" err="1"/>
              <a:t>jq</a:t>
            </a:r>
            <a:r>
              <a:rPr lang="en-US"/>
              <a:t>, HTTP</a:t>
            </a:r>
            <a:r>
              <a:rPr lang="en-US" dirty="0"/>
              <a:t>, </a:t>
            </a:r>
            <a:r>
              <a:rPr lang="en-US" dirty="0" err="1"/>
              <a:t>linux</a:t>
            </a:r>
            <a:endParaRPr lang="en-US" dirty="0"/>
          </a:p>
          <a:p>
            <a:pPr lvl="1"/>
            <a:r>
              <a:rPr lang="en-US" dirty="0"/>
              <a:t>An ICP installation</a:t>
            </a:r>
          </a:p>
          <a:p>
            <a:r>
              <a:rPr lang="en-US" dirty="0"/>
              <a:t>How to</a:t>
            </a:r>
          </a:p>
          <a:p>
            <a:pPr lvl="1"/>
            <a:r>
              <a:rPr lang="en-US" dirty="0"/>
              <a:t>Install the agent and the CLI.</a:t>
            </a:r>
          </a:p>
          <a:p>
            <a:pPr lvl="1"/>
            <a:r>
              <a:rPr lang="en-US" dirty="0"/>
              <a:t>Use of the agent in a container for mac laptops.</a:t>
            </a:r>
          </a:p>
          <a:p>
            <a:pPr lvl="1"/>
            <a:r>
              <a:rPr lang="en-US" dirty="0"/>
              <a:t>Install the product into ICP.</a:t>
            </a:r>
          </a:p>
          <a:p>
            <a:r>
              <a:rPr lang="en-US" dirty="0">
                <a:solidFill>
                  <a:srgbClr val="FF0000"/>
                </a:solidFill>
              </a:rPr>
              <a:t>Not covered </a:t>
            </a:r>
            <a:r>
              <a:rPr lang="en-US" dirty="0"/>
              <a:t>in this session</a:t>
            </a:r>
          </a:p>
          <a:p>
            <a:pPr lvl="1"/>
            <a:r>
              <a:rPr lang="en-US" dirty="0"/>
              <a:t>Policy and Pattern based service deployment with running services</a:t>
            </a:r>
          </a:p>
          <a:p>
            <a:pPr lvl="1"/>
            <a:r>
              <a:rPr lang="en-US" dirty="0"/>
              <a:t>Machine Learning Model Management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66F7-40D6-F443-898D-4A07DE50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41" y="114300"/>
            <a:ext cx="7601009" cy="514350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D706-F869-D640-B64D-9052F939B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Online documentation:</a:t>
            </a:r>
          </a:p>
          <a:p>
            <a:pPr lvl="1"/>
            <a:r>
              <a:rPr lang="en-US" sz="1000" dirty="0"/>
              <a:t>https://www.ibm.com/support/knowledgecenter/SSBS6K_3.2.0/supported_environments/edge_devices/edge_devices.html</a:t>
            </a:r>
          </a:p>
          <a:p>
            <a:endParaRPr lang="en-US" dirty="0"/>
          </a:p>
          <a:p>
            <a:r>
              <a:rPr lang="en-US" dirty="0"/>
              <a:t>Demo Materials</a:t>
            </a:r>
          </a:p>
          <a:p>
            <a:pPr lvl="1"/>
            <a:r>
              <a:rPr lang="en-US" sz="1100" dirty="0"/>
              <a:t>https://ibm.box.com/s/89o3eosql4qp1xr0kpdsv4i09t81ov8k</a:t>
            </a:r>
          </a:p>
        </p:txBody>
      </p:sp>
    </p:spTree>
    <p:extLst>
      <p:ext uri="{BB962C8B-B14F-4D97-AF65-F5344CB8AC3E}">
        <p14:creationId xmlns:p14="http://schemas.microsoft.com/office/powerpoint/2010/main" val="5721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75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9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F8F3E0-3C1E-A642-ABC0-54AB0301EEFC}"/>
              </a:ext>
            </a:extLst>
          </p:cNvPr>
          <p:cNvCxnSpPr>
            <a:stCxn id="11280" idx="3"/>
            <a:endCxn id="11270" idx="1"/>
          </p:cNvCxnSpPr>
          <p:nvPr/>
        </p:nvCxnSpPr>
        <p:spPr>
          <a:xfrm>
            <a:off x="1280097" y="2600142"/>
            <a:ext cx="6027076" cy="85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C01E7E5-B659-E547-A587-7E0F005A3CB6}"/>
              </a:ext>
            </a:extLst>
          </p:cNvPr>
          <p:cNvCxnSpPr>
            <a:stCxn id="11286" idx="3"/>
            <a:endCxn id="11300" idx="1"/>
          </p:cNvCxnSpPr>
          <p:nvPr/>
        </p:nvCxnSpPr>
        <p:spPr>
          <a:xfrm>
            <a:off x="1445203" y="1941445"/>
            <a:ext cx="5765317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E9ABA4A-9F84-134B-A9B1-F2AC20C6D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42" y="176995"/>
            <a:ext cx="7601009" cy="514350"/>
          </a:xfrm>
        </p:spPr>
        <p:txBody>
          <a:bodyPr/>
          <a:lstStyle/>
          <a:p>
            <a:r>
              <a:rPr lang="en-US" dirty="0"/>
              <a:t>What are the edges?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E53085-52B0-D04F-BD8D-225ED5F48796}"/>
              </a:ext>
            </a:extLst>
          </p:cNvPr>
          <p:cNvGrpSpPr>
            <a:grpSpLocks noChangeAspect="1"/>
          </p:cNvGrpSpPr>
          <p:nvPr/>
        </p:nvGrpSpPr>
        <p:grpSpPr>
          <a:xfrm>
            <a:off x="7267275" y="3830448"/>
            <a:ext cx="1142999" cy="849502"/>
            <a:chOff x="6921501" y="3371454"/>
            <a:chExt cx="1581150" cy="1175146"/>
          </a:xfrm>
        </p:grpSpPr>
        <p:pic>
          <p:nvPicPr>
            <p:cNvPr id="11266" name="Picture 2" descr="Image result for IT data center">
              <a:extLst>
                <a:ext uri="{FF2B5EF4-FFF2-40B4-BE49-F238E27FC236}">
                  <a16:creationId xmlns:a16="http://schemas.microsoft.com/office/drawing/2014/main" id="{1EC5FE64-01C1-0142-A9C7-2CC0AA809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501" y="3617675"/>
              <a:ext cx="1581150" cy="92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7D65B3-9C4D-C14B-B01A-BED9F1688988}"/>
                </a:ext>
              </a:extLst>
            </p:cNvPr>
            <p:cNvSpPr txBox="1"/>
            <p:nvPr/>
          </p:nvSpPr>
          <p:spPr>
            <a:xfrm>
              <a:off x="7103155" y="3371454"/>
              <a:ext cx="1217845" cy="319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IT Data Center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CA60F-9375-354E-A7F5-08370178912D}"/>
              </a:ext>
            </a:extLst>
          </p:cNvPr>
          <p:cNvGrpSpPr>
            <a:grpSpLocks noChangeAspect="1"/>
          </p:cNvGrpSpPr>
          <p:nvPr/>
        </p:nvGrpSpPr>
        <p:grpSpPr>
          <a:xfrm>
            <a:off x="7267275" y="2894297"/>
            <a:ext cx="1142999" cy="886836"/>
            <a:chOff x="6921500" y="1732308"/>
            <a:chExt cx="1581150" cy="1226791"/>
          </a:xfrm>
        </p:grpSpPr>
        <p:pic>
          <p:nvPicPr>
            <p:cNvPr id="11268" name="Picture 4" descr="Image result for public cloud">
              <a:extLst>
                <a:ext uri="{FF2B5EF4-FFF2-40B4-BE49-F238E27FC236}">
                  <a16:creationId xmlns:a16="http://schemas.microsoft.com/office/drawing/2014/main" id="{DE892A13-6EA5-504D-8DCC-B2AE4AC91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1500" y="1973515"/>
              <a:ext cx="1581150" cy="985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8B8A3B-6E9D-F846-9677-E7F351DA7132}"/>
                </a:ext>
              </a:extLst>
            </p:cNvPr>
            <p:cNvSpPr txBox="1"/>
            <p:nvPr/>
          </p:nvSpPr>
          <p:spPr>
            <a:xfrm>
              <a:off x="7182981" y="1732308"/>
              <a:ext cx="1058187" cy="319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Public Cloud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A364F4-6F24-D044-A683-494469DE863C}"/>
              </a:ext>
            </a:extLst>
          </p:cNvPr>
          <p:cNvGrpSpPr>
            <a:grpSpLocks noChangeAspect="1"/>
          </p:cNvGrpSpPr>
          <p:nvPr/>
        </p:nvGrpSpPr>
        <p:grpSpPr>
          <a:xfrm>
            <a:off x="7307173" y="2325842"/>
            <a:ext cx="1063202" cy="548600"/>
            <a:chOff x="6950075" y="1390255"/>
            <a:chExt cx="1524000" cy="786366"/>
          </a:xfrm>
        </p:grpSpPr>
        <p:pic>
          <p:nvPicPr>
            <p:cNvPr id="11270" name="Picture 6" descr="Image result for ibm multicloud manager">
              <a:extLst>
                <a:ext uri="{FF2B5EF4-FFF2-40B4-BE49-F238E27FC236}">
                  <a16:creationId xmlns:a16="http://schemas.microsoft.com/office/drawing/2014/main" id="{EF7826D6-1E2E-7149-9CA3-8EDD5A70A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0075" y="1414621"/>
              <a:ext cx="1524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6D8C8B-93C2-2B46-B8E4-91B04557BB9D}"/>
                </a:ext>
              </a:extLst>
            </p:cNvPr>
            <p:cNvSpPr txBox="1"/>
            <p:nvPr/>
          </p:nvSpPr>
          <p:spPr>
            <a:xfrm>
              <a:off x="7240632" y="1390255"/>
              <a:ext cx="940241" cy="242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500" dirty="0">
                  <a:solidFill>
                    <a:schemeClr val="bg1"/>
                  </a:solidFill>
                </a:rPr>
                <a:t>Management Hub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1DD894-7A24-D74F-8266-76A6F5C8D29C}"/>
              </a:ext>
            </a:extLst>
          </p:cNvPr>
          <p:cNvCxnSpPr>
            <a:cxnSpLocks/>
          </p:cNvCxnSpPr>
          <p:nvPr/>
        </p:nvCxnSpPr>
        <p:spPr>
          <a:xfrm>
            <a:off x="4257645" y="1282479"/>
            <a:ext cx="15905" cy="33720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72" name="Picture 8" descr="Related image">
            <a:extLst>
              <a:ext uri="{FF2B5EF4-FFF2-40B4-BE49-F238E27FC236}">
                <a16:creationId xmlns:a16="http://schemas.microsoft.com/office/drawing/2014/main" id="{49331E60-8B02-1B4F-BC6D-CA5B32DEF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68" y="3587132"/>
            <a:ext cx="727533" cy="109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340CB6-BF43-8342-9787-5DF1EF6FF11F}"/>
              </a:ext>
            </a:extLst>
          </p:cNvPr>
          <p:cNvCxnSpPr/>
          <p:nvPr/>
        </p:nvCxnSpPr>
        <p:spPr>
          <a:xfrm>
            <a:off x="6623050" y="866038"/>
            <a:ext cx="0" cy="378851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83C13D-A32A-A547-880F-177730729DEA}"/>
              </a:ext>
            </a:extLst>
          </p:cNvPr>
          <p:cNvGrpSpPr/>
          <p:nvPr/>
        </p:nvGrpSpPr>
        <p:grpSpPr>
          <a:xfrm>
            <a:off x="4572000" y="2851245"/>
            <a:ext cx="1883008" cy="582430"/>
            <a:chOff x="4681692" y="2461329"/>
            <a:chExt cx="1883008" cy="582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7A832C-5585-C849-A083-205E7E41A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4681692" y="2466058"/>
              <a:ext cx="221689" cy="577701"/>
            </a:xfrm>
            <a:prstGeom prst="snip2Diag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7E7BB77-BFBE-7A4F-8E75-9929B4A0A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5013956" y="2466058"/>
              <a:ext cx="221689" cy="577701"/>
            </a:xfrm>
            <a:prstGeom prst="snip2Diag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327EB0E-FA8C-E041-811A-5C80B6832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5346220" y="2461329"/>
              <a:ext cx="221689" cy="577701"/>
            </a:xfrm>
            <a:prstGeom prst="snip2Diag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1343F0-3998-C04E-B829-610787533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5678484" y="2466058"/>
              <a:ext cx="221689" cy="577701"/>
            </a:xfrm>
            <a:prstGeom prst="snip2Diag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8F43DA-BD15-194B-A5A0-6DC96783E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6010748" y="2466058"/>
              <a:ext cx="221689" cy="577701"/>
            </a:xfrm>
            <a:prstGeom prst="snip2Diag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DF85FB-E853-D848-B223-2A7F40703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274" t="20561" r="39214" b="24796"/>
            <a:stretch/>
          </p:blipFill>
          <p:spPr>
            <a:xfrm>
              <a:off x="6343011" y="2461329"/>
              <a:ext cx="221689" cy="577701"/>
            </a:xfrm>
            <a:prstGeom prst="snip2Diag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969AD1-D57C-7048-868C-B4DB21915CB9}"/>
              </a:ext>
            </a:extLst>
          </p:cNvPr>
          <p:cNvGrpSpPr/>
          <p:nvPr/>
        </p:nvGrpSpPr>
        <p:grpSpPr>
          <a:xfrm>
            <a:off x="3992541" y="2282023"/>
            <a:ext cx="542770" cy="575342"/>
            <a:chOff x="4050008" y="2275903"/>
            <a:chExt cx="542770" cy="57534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061389-41D7-E146-BE4A-D117BD997E18}"/>
                </a:ext>
              </a:extLst>
            </p:cNvPr>
            <p:cNvSpPr/>
            <p:nvPr/>
          </p:nvSpPr>
          <p:spPr>
            <a:xfrm>
              <a:off x="4050008" y="2275903"/>
              <a:ext cx="542769" cy="5753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A31CA98-BD59-E540-8398-D0EBC336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57047" y="2293677"/>
              <a:ext cx="535731" cy="53150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615F9F-B08A-224B-A11E-F3CE89FFDF44}"/>
              </a:ext>
            </a:extLst>
          </p:cNvPr>
          <p:cNvGrpSpPr/>
          <p:nvPr/>
        </p:nvGrpSpPr>
        <p:grpSpPr>
          <a:xfrm>
            <a:off x="462603" y="3728599"/>
            <a:ext cx="1099257" cy="951351"/>
            <a:chOff x="313119" y="3314551"/>
            <a:chExt cx="1099257" cy="951351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9437FD1-B664-AB4B-BFA1-8930F8A61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3119" y="3782722"/>
              <a:ext cx="456754" cy="38125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3D626B6-4FAC-7047-963E-217A0157A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4226" y="3314551"/>
              <a:ext cx="500508" cy="41777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8906AE0-6572-884C-91FF-5963C7A4C88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571" y="3781133"/>
              <a:ext cx="490805" cy="484769"/>
            </a:xfrm>
            <a:prstGeom prst="rect">
              <a:avLst/>
            </a:prstGeom>
            <a:noFill/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45F2924-A02A-8044-8980-BC4B68B1CE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3438" y="2944416"/>
            <a:ext cx="1691631" cy="396089"/>
          </a:xfrm>
          <a:prstGeom prst="rect">
            <a:avLst/>
          </a:prstGeom>
        </p:spPr>
      </p:pic>
      <p:pic>
        <p:nvPicPr>
          <p:cNvPr id="31" name="Picture 2" descr="Image result for manufacturing">
            <a:extLst>
              <a:ext uri="{FF2B5EF4-FFF2-40B4-BE49-F238E27FC236}">
                <a16:creationId xmlns:a16="http://schemas.microsoft.com/office/drawing/2014/main" id="{D1EACC83-F6B4-CA4E-94E4-C009A048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15" y="3539354"/>
            <a:ext cx="1709954" cy="114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613C23-7FE9-5D4C-A4DE-540747D8BD28}"/>
              </a:ext>
            </a:extLst>
          </p:cNvPr>
          <p:cNvSpPr txBox="1"/>
          <p:nvPr/>
        </p:nvSpPr>
        <p:spPr>
          <a:xfrm>
            <a:off x="7107644" y="1305396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Hybrid Cloud Computing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E63ACA-7485-CB4C-86C4-F6B4E2917579}"/>
              </a:ext>
            </a:extLst>
          </p:cNvPr>
          <p:cNvSpPr txBox="1"/>
          <p:nvPr/>
        </p:nvSpPr>
        <p:spPr>
          <a:xfrm>
            <a:off x="579260" y="1305396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Edge Devices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4E24F-B581-3D4B-B1D7-3910D24E15CA}"/>
              </a:ext>
            </a:extLst>
          </p:cNvPr>
          <p:cNvSpPr txBox="1"/>
          <p:nvPr/>
        </p:nvSpPr>
        <p:spPr>
          <a:xfrm>
            <a:off x="2273464" y="1305396"/>
            <a:ext cx="1311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Edge Server/Gateway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734CE4-D46B-2644-A470-44AF19B9A333}"/>
              </a:ext>
            </a:extLst>
          </p:cNvPr>
          <p:cNvSpPr txBox="1"/>
          <p:nvPr/>
        </p:nvSpPr>
        <p:spPr>
          <a:xfrm>
            <a:off x="5053282" y="1305396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Edge Network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8EC76FA-99C9-3548-B2DB-443B8F91B76B}"/>
              </a:ext>
            </a:extLst>
          </p:cNvPr>
          <p:cNvGrpSpPr/>
          <p:nvPr/>
        </p:nvGrpSpPr>
        <p:grpSpPr>
          <a:xfrm>
            <a:off x="488658" y="742950"/>
            <a:ext cx="5807362" cy="485019"/>
            <a:chOff x="488658" y="742950"/>
            <a:chExt cx="5807362" cy="485019"/>
          </a:xfrm>
        </p:grpSpPr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1F3609F2-04B8-8C42-BDB2-4A3AF955BE5B}"/>
                </a:ext>
              </a:extLst>
            </p:cNvPr>
            <p:cNvSpPr/>
            <p:nvPr/>
          </p:nvSpPr>
          <p:spPr>
            <a:xfrm rot="5400000">
              <a:off x="3269229" y="-1798822"/>
              <a:ext cx="246220" cy="5807362"/>
            </a:xfrm>
            <a:prstGeom prst="leftBrace">
              <a:avLst>
                <a:gd name="adj1" fmla="val 157915"/>
                <a:gd name="adj2" fmla="val 50000"/>
              </a:avLst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1DEEF6-FBF4-2343-9583-4E56773E16AC}"/>
                </a:ext>
              </a:extLst>
            </p:cNvPr>
            <p:cNvSpPr txBox="1"/>
            <p:nvPr/>
          </p:nvSpPr>
          <p:spPr>
            <a:xfrm>
              <a:off x="2537778" y="742950"/>
              <a:ext cx="17091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This is the Edge (Edge Nodes)</a:t>
              </a:r>
            </a:p>
          </p:txBody>
        </p:sp>
      </p:grpSp>
      <p:pic>
        <p:nvPicPr>
          <p:cNvPr id="11280" name="Picture 16" descr="Image result for docker">
            <a:extLst>
              <a:ext uri="{FF2B5EF4-FFF2-40B4-BE49-F238E27FC236}">
                <a16:creationId xmlns:a16="http://schemas.microsoft.com/office/drawing/2014/main" id="{1544784B-6340-CC46-95EE-C78D51C4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6" y="2371340"/>
            <a:ext cx="535731" cy="45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Watson IoT / Watson Visual Recognition / 14-17 november12&#10;The Visual Recognition demo&#10; ">
            <a:extLst>
              <a:ext uri="{FF2B5EF4-FFF2-40B4-BE49-F238E27FC236}">
                <a16:creationId xmlns:a16="http://schemas.microsoft.com/office/drawing/2014/main" id="{BBF90E19-5260-A047-AF24-A372F5365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t="23034" r="18880" b="20254"/>
          <a:stretch/>
        </p:blipFill>
        <p:spPr bwMode="auto">
          <a:xfrm>
            <a:off x="579260" y="1727625"/>
            <a:ext cx="865943" cy="4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Image result for TREND ANALYSIS">
            <a:extLst>
              <a:ext uri="{FF2B5EF4-FFF2-40B4-BE49-F238E27FC236}">
                <a16:creationId xmlns:a16="http://schemas.microsoft.com/office/drawing/2014/main" id="{DB4FD02C-D298-7245-9FB8-457C5B1A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55" y="1640286"/>
            <a:ext cx="1151098" cy="60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http://www.burh-anomatic.com/images/PCntrol%20system.jpg">
            <a:extLst>
              <a:ext uri="{FF2B5EF4-FFF2-40B4-BE49-F238E27FC236}">
                <a16:creationId xmlns:a16="http://schemas.microsoft.com/office/drawing/2014/main" id="{DE340C0C-D0C0-CE41-9627-AE3CEDF5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53" y="1667065"/>
            <a:ext cx="898001" cy="5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Image result for kubernetes">
            <a:extLst>
              <a:ext uri="{FF2B5EF4-FFF2-40B4-BE49-F238E27FC236}">
                <a16:creationId xmlns:a16="http://schemas.microsoft.com/office/drawing/2014/main" id="{1B814F1C-101B-F141-B33B-1A3DB815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067" y="2350283"/>
            <a:ext cx="576372" cy="49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0" descr="Image result for kubernetes">
            <a:extLst>
              <a:ext uri="{FF2B5EF4-FFF2-40B4-BE49-F238E27FC236}">
                <a16:creationId xmlns:a16="http://schemas.microsoft.com/office/drawing/2014/main" id="{248BD7DA-9336-1641-B1BA-506DB45A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18" y="2350283"/>
            <a:ext cx="576372" cy="49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8" name="Picture 34" descr="Image result for arm chip">
            <a:extLst>
              <a:ext uri="{FF2B5EF4-FFF2-40B4-BE49-F238E27FC236}">
                <a16:creationId xmlns:a16="http://schemas.microsoft.com/office/drawing/2014/main" id="{461052F3-24E1-E84D-B5D4-179BE630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0" y="2951831"/>
            <a:ext cx="677042" cy="38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0" name="Picture 36" descr="Image result for business process management">
            <a:extLst>
              <a:ext uri="{FF2B5EF4-FFF2-40B4-BE49-F238E27FC236}">
                <a16:creationId xmlns:a16="http://schemas.microsoft.com/office/drawing/2014/main" id="{7BF79D8A-56F0-F745-A3B8-0D04F448E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520" y="1638492"/>
            <a:ext cx="1256509" cy="60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293B98-1627-4DE4-A679-5219413CBD83}"/>
              </a:ext>
            </a:extLst>
          </p:cNvPr>
          <p:cNvSpPr/>
          <p:nvPr/>
        </p:nvSpPr>
        <p:spPr>
          <a:xfrm>
            <a:off x="269461" y="1038087"/>
            <a:ext cx="1426699" cy="37885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5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B29A1F-C677-7B41-8E29-1AE87398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IBM Edge Computing offering?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D68122-21DB-C54D-80EA-E08173BD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IBM Edge for Edge Servers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8E29F4-6665-2549-9922-73A54271D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41" y="1371601"/>
            <a:ext cx="4040455" cy="2057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Schedule, manage, distribute workloads outside walls of traditional data centers at remote, sometimes disconnected, locations</a:t>
            </a:r>
          </a:p>
          <a:p>
            <a:pPr lvl="1"/>
            <a:r>
              <a:rPr lang="en-US" dirty="0"/>
              <a:t>Managed by central IBM Edge ‘hub’</a:t>
            </a:r>
          </a:p>
          <a:p>
            <a:pPr lvl="1"/>
            <a:r>
              <a:rPr lang="en-US" dirty="0"/>
              <a:t>Edge Server is Kubernetes based container platform</a:t>
            </a:r>
          </a:p>
          <a:p>
            <a:pPr lvl="1"/>
            <a:r>
              <a:rPr lang="en-US" dirty="0"/>
              <a:t>Typically 1GB+ hardware</a:t>
            </a:r>
          </a:p>
          <a:p>
            <a:r>
              <a:rPr lang="en-US" dirty="0"/>
              <a:t>Scale from 10s-100s of servers</a:t>
            </a:r>
          </a:p>
          <a:p>
            <a:r>
              <a:rPr lang="en-US" dirty="0"/>
              <a:t>Examples: cruise ships, regional distribution centers,  warehouses, retail stores</a:t>
            </a:r>
          </a:p>
          <a:p>
            <a:r>
              <a:rPr lang="en-US" dirty="0"/>
              <a:t>Enabled on x86, Power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116A94-6AC5-8D48-8015-40578BC803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IBM Edge for Edge Devices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88CE19-E6F2-F04D-BDB2-3D25D902E9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215" y="1371601"/>
            <a:ext cx="4041646" cy="20573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Manage and distribute workloads outside walls of traditional data centers at satellite locations and on devices</a:t>
            </a:r>
          </a:p>
          <a:p>
            <a:pPr lvl="1"/>
            <a:r>
              <a:rPr lang="en-US" dirty="0"/>
              <a:t>Managed by central IBM Edge ‘hub’</a:t>
            </a:r>
          </a:p>
          <a:p>
            <a:pPr lvl="1"/>
            <a:r>
              <a:rPr lang="en-US" dirty="0"/>
              <a:t>Edge devices can  communicate back to an Edge Server or directly</a:t>
            </a:r>
          </a:p>
          <a:p>
            <a:pPr lvl="1"/>
            <a:r>
              <a:rPr lang="en-US" dirty="0"/>
              <a:t>Typically less than 1GB hardware</a:t>
            </a:r>
          </a:p>
          <a:p>
            <a:r>
              <a:rPr lang="en-US" dirty="0"/>
              <a:t>Scale to 1,000s of devices</a:t>
            </a:r>
          </a:p>
          <a:p>
            <a:r>
              <a:rPr lang="en-US" dirty="0"/>
              <a:t>Applications/intelligent compute at the device</a:t>
            </a:r>
          </a:p>
          <a:p>
            <a:r>
              <a:rPr lang="en-US" dirty="0"/>
              <a:t>Examples of Edge devices:</a:t>
            </a:r>
          </a:p>
          <a:p>
            <a:pPr lvl="1"/>
            <a:r>
              <a:rPr lang="en-US" dirty="0"/>
              <a:t>Kiosks, video cameras, drones, manufacturing equipment, etc.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225621-7B6E-C64C-8283-3952EB98D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1456314" y="3124200"/>
            <a:ext cx="1725967" cy="16700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E362B8-DB71-CF4A-8836-A9751A87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56" y="3319161"/>
            <a:ext cx="1738840" cy="16700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1DDA5-CD16-4BFA-BFD1-4AC6F0B95DFF}"/>
              </a:ext>
            </a:extLst>
          </p:cNvPr>
          <p:cNvSpPr/>
          <p:nvPr/>
        </p:nvSpPr>
        <p:spPr>
          <a:xfrm>
            <a:off x="4497596" y="786296"/>
            <a:ext cx="4270926" cy="247373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27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2326-C910-3846-8F00-1BA6D3F5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282327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You want 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Analytic algorithms that monitor how well each piece of equipment is running, and adjusts the operating parameters to improve its efficiency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Analytic algorithms that detect and predict when a failure is likely to occur so that you can schedule maintenance on it between runs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855618"/>
            <a:ext cx="4114800" cy="2462348"/>
          </a:xfrm>
        </p:spPr>
        <p:txBody>
          <a:bodyPr/>
          <a:lstStyle/>
          <a:p>
            <a:pPr algn="ctr"/>
            <a:r>
              <a:rPr lang="en-US" dirty="0"/>
              <a:t>You are a </a:t>
            </a:r>
            <a:r>
              <a:rPr lang="en-US" b="1" dirty="0"/>
              <a:t>Manufacturer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of electric bicycles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 outage in a production run costs you $250,000 / 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Operating at peak efficiency and with no un-planned outages is the difference between profit and no profit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3,000 pieces of equipment on the factory floor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dirty="0"/>
              <a:t>Presses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dirty="0"/>
              <a:t>Assembly machines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dirty="0"/>
              <a:t>Paint Robots</a:t>
            </a:r>
          </a:p>
          <a:p>
            <a:pPr marL="285750" indent="-285750">
              <a:spcBef>
                <a:spcPts val="500"/>
              </a:spcBef>
              <a:buFontTx/>
              <a:buChar char="-"/>
            </a:pPr>
            <a:r>
              <a:rPr lang="en-US" dirty="0"/>
              <a:t>Conveyers</a:t>
            </a:r>
          </a:p>
        </p:txBody>
      </p:sp>
      <p:pic>
        <p:nvPicPr>
          <p:cNvPr id="8" name="Picture 2" descr="Image result for manufacturing">
            <a:extLst>
              <a:ext uri="{FF2B5EF4-FFF2-40B4-BE49-F238E27FC236}">
                <a16:creationId xmlns:a16="http://schemas.microsoft.com/office/drawing/2014/main" id="{C0C181D2-41A5-3441-AE87-8D8F07A9A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83" y="1915323"/>
            <a:ext cx="3789320" cy="25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584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You want 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Video analytics that will automatically recognize individuals of interest, behaviors, and weapons that might indicate the risk of an attack before it actually commences.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Alerts to your limited security team for those specific occasions where those threats exist so they can activate a quick response.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81666"/>
            <a:ext cx="4114800" cy="1268360"/>
          </a:xfrm>
        </p:spPr>
        <p:txBody>
          <a:bodyPr/>
          <a:lstStyle/>
          <a:p>
            <a:pPr algn="ctr"/>
            <a:r>
              <a:rPr lang="en-US" dirty="0"/>
              <a:t>You are the security department at a </a:t>
            </a:r>
            <a:r>
              <a:rPr lang="en-US" b="1" dirty="0"/>
              <a:t>Bank</a:t>
            </a:r>
          </a:p>
          <a:p>
            <a:pPr algn="ctr"/>
            <a:r>
              <a:rPr lang="en-US" dirty="0"/>
              <a:t>with responsibility for protecting the equipment and customers in your ATM vestibules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en-US" sz="1200" dirty="0"/>
              <a:t>You have hundreds of ATM vestibules located across many cities. </a:t>
            </a:r>
          </a:p>
          <a:p>
            <a:r>
              <a:rPr lang="en-US" sz="1200" dirty="0"/>
              <a:t>Each is monitored by camera, but that’s very resource intensive, and sometimes attacks occur before you can activate a Police response.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You need to quickly identify threats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/>
              <a:t>Customers that may be at risk of an attack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/>
              <a:t>ATMs that may be at risk of break-ins or vandalism</a:t>
            </a:r>
          </a:p>
        </p:txBody>
      </p:sp>
      <p:pic>
        <p:nvPicPr>
          <p:cNvPr id="3074" name="Picture 2" descr="Image result for atm vestibule">
            <a:extLst>
              <a:ext uri="{FF2B5EF4-FFF2-40B4-BE49-F238E27FC236}">
                <a16:creationId xmlns:a16="http://schemas.microsoft.com/office/drawing/2014/main" id="{D26906D3-F315-4343-89E3-6F386160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5" y="2142218"/>
            <a:ext cx="3502150" cy="262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3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AFB70C-68AF-9B4F-9BD1-CB8864989A1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You want …</a:t>
            </a:r>
          </a:p>
          <a:p>
            <a:pPr marL="285750" indent="-285750">
              <a:buFontTx/>
              <a:buChar char="-"/>
            </a:pPr>
            <a:r>
              <a:rPr lang="en-US" dirty="0"/>
              <a:t>Video analytics that will automatically recognize stock levels on the shelves, spillage, congestion, and theft.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 terminals that will lower the checkout time and simplify self-checkout.</a:t>
            </a:r>
          </a:p>
          <a:p>
            <a:pPr marL="285750" indent="-285750">
              <a:buFontTx/>
              <a:buChar char="-"/>
            </a:pPr>
            <a:r>
              <a:rPr lang="en-US" dirty="0"/>
              <a:t>Robots that will safely inventory stock, and facilitate re-stocking.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8A166-6FB2-B842-BCED-E8115FB76D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FBB67-1D94-0C4A-A1D7-7C2A58CC62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8600" y="781666"/>
            <a:ext cx="4114800" cy="1268360"/>
          </a:xfrm>
        </p:spPr>
        <p:txBody>
          <a:bodyPr/>
          <a:lstStyle/>
          <a:p>
            <a:pPr algn="ctr"/>
            <a:r>
              <a:rPr lang="en-US" dirty="0"/>
              <a:t>You manage a Regional </a:t>
            </a:r>
            <a:r>
              <a:rPr lang="en-US" b="1" dirty="0"/>
              <a:t>Retail</a:t>
            </a:r>
            <a:r>
              <a:rPr lang="en-US" dirty="0"/>
              <a:t> Chain</a:t>
            </a:r>
          </a:p>
          <a:p>
            <a:pPr algn="ctr"/>
            <a:r>
              <a:rPr lang="en-US" dirty="0"/>
              <a:t>that sells groceries in mid-size </a:t>
            </a:r>
            <a:br>
              <a:rPr lang="en-US" dirty="0"/>
            </a:br>
            <a:r>
              <a:rPr lang="en-US" dirty="0"/>
              <a:t>neighborhood strip malls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B22E7-E6D6-FE4F-996C-28379C4B63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r>
              <a:rPr lang="en-US" dirty="0"/>
              <a:t>You have to manage inventory stocking, deal with spoilage and spillage, increase customer traffic, improve the shopping experience, all while protecting patrons from injury and inventory from theft.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613BD-C19E-C64E-BEB0-B2C7D1A7FB9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You leverage an array of devices to manage your store </a:t>
            </a:r>
          </a:p>
          <a:p>
            <a:pPr marL="285750" lvl="0" indent="-285750">
              <a:spcBef>
                <a:spcPts val="500"/>
              </a:spcBef>
              <a:buFontTx/>
              <a:buChar char="-"/>
            </a:pPr>
            <a:r>
              <a:rPr lang="en-US" sz="1200" dirty="0">
                <a:solidFill>
                  <a:srgbClr val="FFFFFF"/>
                </a:solidFill>
              </a:rPr>
              <a:t>POS Terminals</a:t>
            </a:r>
          </a:p>
          <a:p>
            <a:pPr marL="285750" lvl="0" indent="-285750">
              <a:spcBef>
                <a:spcPts val="500"/>
              </a:spcBef>
              <a:buFontTx/>
              <a:buChar char="-"/>
            </a:pPr>
            <a:r>
              <a:rPr lang="en-US" sz="1200" dirty="0">
                <a:solidFill>
                  <a:srgbClr val="FFFFFF"/>
                </a:solidFill>
              </a:rPr>
              <a:t>Self—service checkouts</a:t>
            </a:r>
          </a:p>
          <a:p>
            <a:pPr marL="285750" lvl="0" indent="-285750">
              <a:spcBef>
                <a:spcPts val="500"/>
              </a:spcBef>
              <a:buFontTx/>
              <a:buChar char="-"/>
            </a:pPr>
            <a:r>
              <a:rPr lang="en-US" sz="1200" dirty="0">
                <a:solidFill>
                  <a:srgbClr val="FFFFFF"/>
                </a:solidFill>
              </a:rPr>
              <a:t>Stationary and Robot-mounted Video Cameras</a:t>
            </a:r>
          </a:p>
          <a:p>
            <a:pPr marL="285750" lvl="0" indent="-285750">
              <a:spcBef>
                <a:spcPts val="500"/>
              </a:spcBef>
              <a:buFontTx/>
              <a:buChar char="-"/>
            </a:pPr>
            <a:r>
              <a:rPr lang="en-US" sz="1200" dirty="0">
                <a:solidFill>
                  <a:srgbClr val="FFFFFF"/>
                </a:solidFill>
              </a:rPr>
              <a:t>Inventory trackers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B3801E1-7840-A84F-8BCA-E00D4C4F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7" y="2050026"/>
            <a:ext cx="3885606" cy="218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sz="1600" dirty="0" smtClean="0">
            <a:solidFill>
              <a:srgbClr val="FF0000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00"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800" dirty="0" smtClean="0">
            <a:solidFill>
              <a:schemeClr val="tx1"/>
            </a:solidFill>
            <a:latin typeface="Calibri" panose="020F0502020204030204" pitchFamily="34" charset="0"/>
            <a:cs typeface="Calibri" panose="020F050202020403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IBM_Master_Presentation_2017_V01_Plex_Embed</Template>
  <TotalTime>36049</TotalTime>
  <Words>3683</Words>
  <Application>Microsoft Office PowerPoint</Application>
  <PresentationFormat>On-screen Show (16:9)</PresentationFormat>
  <Paragraphs>491</Paragraphs>
  <Slides>34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7" baseType="lpstr">
      <vt:lpstr>MS PGothic</vt:lpstr>
      <vt:lpstr>MS PGothic</vt:lpstr>
      <vt:lpstr>Arial</vt:lpstr>
      <vt:lpstr>Calibri</vt:lpstr>
      <vt:lpstr>Century Gothic</vt:lpstr>
      <vt:lpstr>Gill Sans</vt:lpstr>
      <vt:lpstr>Gotham</vt:lpstr>
      <vt:lpstr>Helvetica</vt:lpstr>
      <vt:lpstr>Helvetica Neue</vt:lpstr>
      <vt:lpstr>Helvetica Neue Thin</vt:lpstr>
      <vt:lpstr>HelvNeue for IBM</vt:lpstr>
      <vt:lpstr>IBM Plex Sans</vt:lpstr>
      <vt:lpstr>IBM Plex Sans Condensed</vt:lpstr>
      <vt:lpstr>IBM Plex Sans Condensed Text</vt:lpstr>
      <vt:lpstr>Impact</vt:lpstr>
      <vt:lpstr>Times New Roman</vt:lpstr>
      <vt:lpstr>Wingdings</vt:lpstr>
      <vt:lpstr>ヒラギノ角ゴ Pro W3</vt:lpstr>
      <vt:lpstr>ヒラギノ角ゴ ProN W3</vt:lpstr>
      <vt:lpstr>blk_background_2017</vt:lpstr>
      <vt:lpstr>6_Custom Design</vt:lpstr>
      <vt:lpstr>2_Custom Design</vt:lpstr>
      <vt:lpstr>think-cell Slide</vt:lpstr>
      <vt:lpstr>PowerPoint Presentation</vt:lpstr>
      <vt:lpstr>Topics</vt:lpstr>
      <vt:lpstr>PowerPoint Presentation</vt:lpstr>
      <vt:lpstr>What are the edges?</vt:lpstr>
      <vt:lpstr>What is the IBM Edge Computing offering?</vt:lpstr>
      <vt:lpstr>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 Computing Exposes New Challenges</vt:lpstr>
      <vt:lpstr>4 Key Tenets of IBM Edge  Computing </vt:lpstr>
      <vt:lpstr>Why is it valuable? What are its key features?</vt:lpstr>
      <vt:lpstr>How does it work? Specific to IBM Edge for Devices</vt:lpstr>
      <vt:lpstr>The Main Edge Fabric Components</vt:lpstr>
      <vt:lpstr>Agreement processing</vt:lpstr>
      <vt:lpstr>Placement Policies</vt:lpstr>
      <vt:lpstr>Placement Policies (cont)</vt:lpstr>
      <vt:lpstr>Patterns</vt:lpstr>
      <vt:lpstr>Model Management (via Sync Service)</vt:lpstr>
      <vt:lpstr>Model Policies</vt:lpstr>
      <vt:lpstr>Technical Overview</vt:lpstr>
      <vt:lpstr>How does it ensure the security of the system?</vt:lpstr>
      <vt:lpstr>How is multi-tenancy handled?</vt:lpstr>
      <vt:lpstr>Demos</vt:lpstr>
      <vt:lpstr>Demo Session 1</vt:lpstr>
      <vt:lpstr>Demo Session 2</vt:lpstr>
      <vt:lpstr>Demo Session 3</vt:lpstr>
      <vt:lpstr>Demo Session 4</vt:lpstr>
      <vt:lpstr>Demo Session 5</vt:lpstr>
      <vt:lpstr>Reference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Matthew Calkins</dc:creator>
  <cp:lastModifiedBy>David Booz</cp:lastModifiedBy>
  <cp:revision>312</cp:revision>
  <dcterms:created xsi:type="dcterms:W3CDTF">2017-11-21T16:03:58Z</dcterms:created>
  <dcterms:modified xsi:type="dcterms:W3CDTF">2019-07-09T16:02:05Z</dcterms:modified>
</cp:coreProperties>
</file>